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3" r:id="rId16"/>
    <p:sldId id="275" r:id="rId17"/>
    <p:sldId id="270" r:id="rId18"/>
    <p:sldId id="274" r:id="rId19"/>
    <p:sldId id="277" r:id="rId20"/>
    <p:sldId id="278" r:id="rId21"/>
    <p:sldId id="279" r:id="rId22"/>
    <p:sldId id="280" r:id="rId23"/>
    <p:sldId id="282" r:id="rId24"/>
    <p:sldId id="283" r:id="rId25"/>
    <p:sldId id="284" r:id="rId26"/>
    <p:sldId id="287" r:id="rId27"/>
    <p:sldId id="289" r:id="rId28"/>
    <p:sldId id="290" r:id="rId29"/>
    <p:sldId id="285" r:id="rId30"/>
    <p:sldId id="286" r:id="rId31"/>
    <p:sldId id="300" r:id="rId32"/>
    <p:sldId id="272" r:id="rId33"/>
    <p:sldId id="292" r:id="rId34"/>
    <p:sldId id="293" r:id="rId35"/>
    <p:sldId id="291" r:id="rId36"/>
    <p:sldId id="296" r:id="rId37"/>
    <p:sldId id="294" r:id="rId38"/>
    <p:sldId id="295" r:id="rId39"/>
    <p:sldId id="297" r:id="rId40"/>
    <p:sldId id="298" r:id="rId41"/>
    <p:sldId id="259" r:id="rId42"/>
    <p:sldId id="299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3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827CD3-A392-43C9-989D-211F6BEA07A7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52B707-C3A3-4253-AD06-A5F3FADCF4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12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52B707-C3A3-4253-AD06-A5F3FADCF4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902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52B707-C3A3-4253-AD06-A5F3FADCF4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52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4CC49C87-3A7C-443F-A75F-851BE2402A9B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EF386-2E43-4EE5-96A3-23504129546A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E3A70-2756-4FB9-8F12-71E8F4C9DCB1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07957-8F7C-452A-AB21-4FEAB9D88FDD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E9639-FF92-46A0-98F0-589A566E7774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DAE54-598E-4DAE-A601-AA9B3673698B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43C30-85BD-479A-8B99-1FED9F769E71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80B4A-DA61-4102-9867-4C7777C01FE3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1D63E-7CB8-42B9-9D13-83AAEDB62878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D99C6-8665-456B-A951-843DCEFACFDF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E067-83CA-4BA0-80C7-A937F64B0509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5B697-C87C-4C0A-A149-035C501FEE0F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ED60D-2560-451C-8E3F-9AB18693760E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7147-4ECD-4228-ACF2-798B0AF080CD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4C738-7747-47CE-B5E1-FC76D2B55116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FF77C-434C-46C4-AE83-6870BDC8F290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336E7-9B46-4998-AB1A-EED4BB1006BA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687089B-4062-43C8-AAA3-80B25019314D}" type="datetime1">
              <a:rPr lang="en-US" smtClean="0"/>
              <a:t>4/3/2021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tag/neural-network/" TargetMode="External"/><Relationship Id="rId2" Type="http://schemas.openxmlformats.org/officeDocument/2006/relationships/hyperlink" Target="https://en.wikipedia.org/wiki/Recurrent_neural_networ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i.stackexchange.com/questions/13692/when-should-i-use-3d-convolution" TargetMode="External"/><Relationship Id="rId2" Type="http://schemas.openxmlformats.org/officeDocument/2006/relationships/hyperlink" Target="https://www.nsc.org/road-safety/safety-topics/fatigued-driv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ntellipaat.com/blog/what-is-lstm/" TargetMode="External"/><Relationship Id="rId5" Type="http://schemas.openxmlformats.org/officeDocument/2006/relationships/hyperlink" Target="https://www.geeksforgeeks.org/introduction-to-recurrent-neural-network/" TargetMode="External"/><Relationship Id="rId4" Type="http://schemas.openxmlformats.org/officeDocument/2006/relationships/hyperlink" Target="https://en.wikipedia.org/wiki/Long_short-term_memory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972065"/>
            <a:ext cx="8825658" cy="1243913"/>
          </a:xfrm>
        </p:spPr>
        <p:txBody>
          <a:bodyPr/>
          <a:lstStyle/>
          <a:p>
            <a:pPr algn="ctr"/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CS634 Data Mining </a:t>
            </a:r>
            <a:b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Final Term Paper Proposal</a:t>
            </a:r>
            <a:endParaRPr lang="en-US" sz="32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2504303"/>
            <a:ext cx="8825658" cy="3134497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Driver Yawning Detection Based on Subtle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Facial Action </a:t>
            </a:r>
            <a:r>
              <a:rPr lang="en-US" sz="2400" b="1" dirty="0" smtClean="0">
                <a:solidFill>
                  <a:schemeClr val="bg1"/>
                </a:solidFill>
              </a:rPr>
              <a:t>Recognition</a:t>
            </a:r>
          </a:p>
          <a:p>
            <a:pPr algn="ctr"/>
            <a:endParaRPr lang="en-US" sz="2400" b="1" cap="none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19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Frame Selection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Key frame </a:t>
            </a:r>
            <a:r>
              <a:rPr lang="en-US" dirty="0"/>
              <a:t>selection is performed by inputting </a:t>
            </a:r>
            <a:r>
              <a:rPr lang="en-US" dirty="0" smtClean="0"/>
              <a:t>original video frames</a:t>
            </a:r>
          </a:p>
          <a:p>
            <a:r>
              <a:rPr lang="en-US" dirty="0" smtClean="0"/>
              <a:t>Key frames </a:t>
            </a:r>
            <a:r>
              <a:rPr lang="en-US" dirty="0"/>
              <a:t>are selected through histogram </a:t>
            </a:r>
            <a:r>
              <a:rPr lang="en-US" dirty="0" smtClean="0"/>
              <a:t>distance and </a:t>
            </a:r>
            <a:r>
              <a:rPr lang="en-US" dirty="0"/>
              <a:t>outlier detection to eliminate redundant </a:t>
            </a:r>
            <a:r>
              <a:rPr lang="en-US" dirty="0" smtClean="0"/>
              <a:t>frames</a:t>
            </a:r>
          </a:p>
          <a:p>
            <a:r>
              <a:rPr lang="en-US" dirty="0"/>
              <a:t>Selected key frames are then inputted to a subtle facial action recognition network (3D-LTS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b="1" dirty="0" smtClean="0"/>
              <a:t>Challenges posed by existing algorith</a:t>
            </a:r>
            <a:r>
              <a:rPr lang="en-US" b="1" dirty="0"/>
              <a:t>m</a:t>
            </a:r>
            <a:endParaRPr lang="en-US" b="1" dirty="0" smtClean="0"/>
          </a:p>
          <a:p>
            <a:r>
              <a:rPr lang="en-US" dirty="0" smtClean="0"/>
              <a:t>Existing algorithm used pyramid motion feature of each frame selected by AdaBoost algorithm. Benchmarking tools were used and </a:t>
            </a:r>
            <a:r>
              <a:rPr lang="en-US" dirty="0" err="1" smtClean="0"/>
              <a:t>keyframes</a:t>
            </a:r>
            <a:r>
              <a:rPr lang="en-US" dirty="0" smtClean="0"/>
              <a:t> were selected using clustering.</a:t>
            </a:r>
          </a:p>
          <a:p>
            <a:r>
              <a:rPr lang="en-US" dirty="0" smtClean="0"/>
              <a:t>Clustering posed the disadvantage </a:t>
            </a:r>
            <a:r>
              <a:rPr lang="en-US" dirty="0"/>
              <a:t>of complicated </a:t>
            </a:r>
            <a:r>
              <a:rPr lang="en-US" dirty="0" smtClean="0"/>
              <a:t>calculation</a:t>
            </a:r>
          </a:p>
          <a:p>
            <a:r>
              <a:rPr lang="en-US" dirty="0"/>
              <a:t>A new </a:t>
            </a:r>
            <a:r>
              <a:rPr lang="en-US" dirty="0" smtClean="0"/>
              <a:t>key frame </a:t>
            </a:r>
            <a:r>
              <a:rPr lang="en-US" dirty="0"/>
              <a:t>selection algorithm is designed in </a:t>
            </a:r>
            <a:r>
              <a:rPr lang="en-US" dirty="0" smtClean="0"/>
              <a:t>this paper to </a:t>
            </a:r>
            <a:r>
              <a:rPr lang="en-US" dirty="0"/>
              <a:t>achieve these characteristics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003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9776658" cy="706964"/>
          </a:xfrm>
        </p:spPr>
        <p:txBody>
          <a:bodyPr/>
          <a:lstStyle/>
          <a:p>
            <a:r>
              <a:rPr lang="en-US" dirty="0" smtClean="0"/>
              <a:t>Proposed Key frame Selection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9026" y="2388973"/>
            <a:ext cx="11129319" cy="428367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proposed algorithm is used to extract a </a:t>
            </a:r>
            <a:r>
              <a:rPr lang="en-US" dirty="0" smtClean="0"/>
              <a:t>set of </a:t>
            </a:r>
            <a:r>
              <a:rPr lang="en-US" dirty="0"/>
              <a:t>keyframes</a:t>
            </a:r>
            <a:r>
              <a:rPr lang="en-US" i="1" dirty="0"/>
              <a:t>K </a:t>
            </a:r>
            <a:r>
              <a:rPr lang="en-US" dirty="0"/>
              <a:t>= </a:t>
            </a:r>
            <a:r>
              <a:rPr lang="en-US" i="1" dirty="0"/>
              <a:t>{Ki,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= 1</a:t>
            </a:r>
            <a:r>
              <a:rPr lang="en-US" i="1" dirty="0" smtClean="0"/>
              <a:t>, . . . , M}</a:t>
            </a:r>
            <a:r>
              <a:rPr lang="en-US" dirty="0" smtClean="0"/>
              <a:t>from </a:t>
            </a:r>
            <a:r>
              <a:rPr lang="en-US" dirty="0"/>
              <a:t>a set of </a:t>
            </a:r>
            <a:r>
              <a:rPr lang="en-US" dirty="0" smtClean="0"/>
              <a:t>video frames </a:t>
            </a:r>
            <a:r>
              <a:rPr lang="en-US" i="1" dirty="0" smtClean="0"/>
              <a:t>F </a:t>
            </a:r>
            <a:r>
              <a:rPr lang="en-US" dirty="0"/>
              <a:t>= </a:t>
            </a:r>
            <a:r>
              <a:rPr lang="en-US" i="1" dirty="0"/>
              <a:t>{Fj, j </a:t>
            </a:r>
            <a:r>
              <a:rPr lang="en-US" dirty="0"/>
              <a:t>= 1</a:t>
            </a:r>
            <a:r>
              <a:rPr lang="en-US" i="1" dirty="0"/>
              <a:t>, . . . , N}</a:t>
            </a:r>
            <a:r>
              <a:rPr lang="en-US" dirty="0"/>
              <a:t>, where </a:t>
            </a:r>
            <a:r>
              <a:rPr lang="en-US" i="1" dirty="0"/>
              <a:t>M </a:t>
            </a:r>
            <a:r>
              <a:rPr lang="en-US" dirty="0"/>
              <a:t>is the number </a:t>
            </a:r>
            <a:r>
              <a:rPr lang="en-US" dirty="0" smtClean="0"/>
              <a:t>of key frames </a:t>
            </a:r>
            <a:r>
              <a:rPr lang="en-US" dirty="0"/>
              <a:t>selected from the original frames, </a:t>
            </a:r>
            <a:r>
              <a:rPr lang="en-US" dirty="0" smtClean="0"/>
              <a:t>and </a:t>
            </a:r>
            <a:r>
              <a:rPr lang="en-US" i="1" dirty="0" smtClean="0"/>
              <a:t>N</a:t>
            </a:r>
            <a:r>
              <a:rPr lang="en-US" dirty="0" smtClean="0"/>
              <a:t>is </a:t>
            </a:r>
            <a:r>
              <a:rPr lang="en-US" dirty="0"/>
              <a:t>the </a:t>
            </a:r>
            <a:r>
              <a:rPr lang="en-US" dirty="0" smtClean="0"/>
              <a:t>number of </a:t>
            </a:r>
            <a:r>
              <a:rPr lang="en-US" dirty="0"/>
              <a:t>original frames</a:t>
            </a:r>
            <a:r>
              <a:rPr lang="en-US" dirty="0" smtClean="0"/>
              <a:t>.</a:t>
            </a:r>
          </a:p>
          <a:p>
            <a:r>
              <a:rPr lang="en-US" dirty="0"/>
              <a:t>First, the color histograms of each frame from </a:t>
            </a:r>
            <a:r>
              <a:rPr lang="en-US" dirty="0" smtClean="0"/>
              <a:t>videos are </a:t>
            </a:r>
            <a:r>
              <a:rPr lang="en-US" dirty="0"/>
              <a:t>calculated to extract candidate </a:t>
            </a:r>
            <a:r>
              <a:rPr lang="en-US" dirty="0" smtClean="0"/>
              <a:t>key frames.</a:t>
            </a:r>
          </a:p>
          <a:p>
            <a:r>
              <a:rPr lang="en-US" dirty="0"/>
              <a:t>These </a:t>
            </a:r>
            <a:r>
              <a:rPr lang="en-US" dirty="0" smtClean="0"/>
              <a:t>candidate key frames </a:t>
            </a:r>
            <a:r>
              <a:rPr lang="en-US" dirty="0"/>
              <a:t>are then filtered on the basis of the median </a:t>
            </a:r>
            <a:r>
              <a:rPr lang="en-US" dirty="0" smtClean="0"/>
              <a:t>absolute deviation </a:t>
            </a:r>
            <a:r>
              <a:rPr lang="en-US" dirty="0"/>
              <a:t>(MAD) of their root-mean-square error (RMSE) </a:t>
            </a:r>
            <a:r>
              <a:rPr lang="en-US" dirty="0" smtClean="0"/>
              <a:t>and Euclidean </a:t>
            </a:r>
            <a:r>
              <a:rPr lang="en-US" dirty="0"/>
              <a:t>distance (ED</a:t>
            </a:r>
            <a:r>
              <a:rPr lang="en-US" dirty="0" smtClean="0"/>
              <a:t>)</a:t>
            </a:r>
          </a:p>
          <a:p>
            <a:r>
              <a:rPr lang="en-US" dirty="0"/>
              <a:t>The </a:t>
            </a:r>
            <a:r>
              <a:rPr lang="en-US" dirty="0" smtClean="0"/>
              <a:t>distance between </a:t>
            </a:r>
            <a:r>
              <a:rPr lang="en-US" dirty="0"/>
              <a:t>the color histograms (</a:t>
            </a:r>
            <a:r>
              <a:rPr lang="en-US" i="1" dirty="0" err="1"/>
              <a:t>γj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γj</a:t>
            </a:r>
            <a:r>
              <a:rPr lang="en-US" dirty="0"/>
              <a:t>+1) of two </a:t>
            </a:r>
            <a:r>
              <a:rPr lang="en-US" dirty="0" smtClean="0"/>
              <a:t>consecutive frames </a:t>
            </a:r>
            <a:r>
              <a:rPr lang="en-US" dirty="0"/>
              <a:t>is calculated using </a:t>
            </a:r>
            <a:r>
              <a:rPr lang="en-US" dirty="0" smtClean="0"/>
              <a:t>ED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After </a:t>
            </a:r>
            <a:r>
              <a:rPr lang="en-US" dirty="0" smtClean="0"/>
              <a:t>calculation, a set </a:t>
            </a:r>
            <a:r>
              <a:rPr lang="en-US" i="1" dirty="0" smtClean="0"/>
              <a:t>D </a:t>
            </a:r>
            <a:r>
              <a:rPr lang="en-US" dirty="0" smtClean="0"/>
              <a:t>comprising </a:t>
            </a:r>
            <a:r>
              <a:rPr lang="en-US" dirty="0"/>
              <a:t>the distances between </a:t>
            </a:r>
            <a:r>
              <a:rPr lang="en-US" i="1" dirty="0"/>
              <a:t>Fj </a:t>
            </a:r>
            <a:r>
              <a:rPr lang="en-US" dirty="0" smtClean="0"/>
              <a:t>and </a:t>
            </a:r>
            <a:r>
              <a:rPr lang="en-US" i="1" dirty="0" smtClean="0"/>
              <a:t>Fj</a:t>
            </a:r>
            <a:r>
              <a:rPr lang="en-US" dirty="0" smtClean="0"/>
              <a:t>+1is obtained</a:t>
            </a:r>
          </a:p>
          <a:p>
            <a:r>
              <a:rPr lang="en-US" dirty="0" smtClean="0"/>
              <a:t>A </a:t>
            </a:r>
            <a:r>
              <a:rPr lang="en-US" dirty="0"/>
              <a:t>distance threshold </a:t>
            </a:r>
            <a:r>
              <a:rPr lang="en-US" i="1" dirty="0"/>
              <a:t>TD </a:t>
            </a:r>
            <a:r>
              <a:rPr lang="en-US" dirty="0"/>
              <a:t>must be determined for </a:t>
            </a:r>
            <a:r>
              <a:rPr lang="en-US" dirty="0" smtClean="0"/>
              <a:t>the selection </a:t>
            </a:r>
            <a:r>
              <a:rPr lang="en-US" dirty="0"/>
              <a:t>of </a:t>
            </a:r>
            <a:r>
              <a:rPr lang="en-US" dirty="0" smtClean="0"/>
              <a:t>key frames </a:t>
            </a:r>
            <a:r>
              <a:rPr lang="en-US" dirty="0"/>
              <a:t>to represent the average distance </a:t>
            </a:r>
            <a:r>
              <a:rPr lang="en-US" dirty="0" smtClean="0"/>
              <a:t>between adjacent </a:t>
            </a:r>
            <a:r>
              <a:rPr lang="en-US" dirty="0"/>
              <a:t>frames. When the distance between the adjacent </a:t>
            </a:r>
            <a:r>
              <a:rPr lang="en-US" dirty="0" smtClean="0"/>
              <a:t>frames is </a:t>
            </a:r>
            <a:r>
              <a:rPr lang="en-US" dirty="0"/>
              <a:t>larger than this threshold, the content of the two pictures can </a:t>
            </a:r>
            <a:r>
              <a:rPr lang="en-US" dirty="0" smtClean="0"/>
              <a:t>be considered </a:t>
            </a:r>
            <a:r>
              <a:rPr lang="en-US" dirty="0"/>
              <a:t>relatively different and used as a candidate </a:t>
            </a:r>
            <a:r>
              <a:rPr lang="en-US" dirty="0" smtClean="0"/>
              <a:t>key frame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183" y="4489622"/>
            <a:ext cx="3156736" cy="5279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81725" y="4679092"/>
            <a:ext cx="3927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Here, n is the dimension of Image color histogram </a:t>
            </a:r>
            <a:endParaRPr lang="en-US" sz="1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487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Four </a:t>
            </a:r>
            <a:r>
              <a:rPr lang="en-US" dirty="0"/>
              <a:t>commonly used threshold calculation </a:t>
            </a:r>
            <a:r>
              <a:rPr lang="en-US" dirty="0" smtClean="0"/>
              <a:t>methods</a:t>
            </a:r>
          </a:p>
          <a:p>
            <a:r>
              <a:rPr lang="en-US" dirty="0" smtClean="0"/>
              <a:t>From the table below, d is the distance set, YT is yawning while talking, Y is yawning and T is talking.</a:t>
            </a:r>
          </a:p>
          <a:p>
            <a:r>
              <a:rPr lang="en-US" dirty="0"/>
              <a:t>A high accuracy indicates the effectiveness of the </a:t>
            </a:r>
            <a:r>
              <a:rPr lang="en-US" dirty="0" smtClean="0"/>
              <a:t>selected key frame</a:t>
            </a:r>
            <a:r>
              <a:rPr lang="en-US" dirty="0"/>
              <a:t>. The results show that </a:t>
            </a:r>
            <a:r>
              <a:rPr lang="en-US" dirty="0" smtClean="0"/>
              <a:t>using average </a:t>
            </a:r>
            <a:r>
              <a:rPr lang="en-US" dirty="0"/>
              <a:t>distance </a:t>
            </a:r>
            <a:r>
              <a:rPr lang="en-US" dirty="0" smtClean="0"/>
              <a:t>threshold </a:t>
            </a:r>
            <a:r>
              <a:rPr lang="en-US" dirty="0"/>
              <a:t>achieves the best </a:t>
            </a:r>
            <a:r>
              <a:rPr lang="en-US" dirty="0" smtClean="0"/>
              <a:t>results.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161" y="4546385"/>
            <a:ext cx="5505450" cy="193357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029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After the distance threshold </a:t>
            </a:r>
            <a:r>
              <a:rPr lang="en-US" i="1" dirty="0"/>
              <a:t>TD </a:t>
            </a:r>
            <a:r>
              <a:rPr lang="en-US" dirty="0"/>
              <a:t>is computed, </a:t>
            </a:r>
            <a:r>
              <a:rPr lang="en-US" i="1" dirty="0"/>
              <a:t>Fj </a:t>
            </a:r>
            <a:r>
              <a:rPr lang="en-US" dirty="0"/>
              <a:t>is added </a:t>
            </a:r>
            <a:r>
              <a:rPr lang="en-US" dirty="0" smtClean="0"/>
              <a:t>to set </a:t>
            </a:r>
            <a:r>
              <a:rPr lang="en-US" i="1" dirty="0" smtClean="0"/>
              <a:t>K</a:t>
            </a:r>
            <a:r>
              <a:rPr lang="en-US" dirty="0" smtClean="0"/>
              <a:t>( candidate set)</a:t>
            </a:r>
          </a:p>
          <a:p>
            <a:r>
              <a:rPr lang="en-US" dirty="0"/>
              <a:t>T</a:t>
            </a:r>
            <a:r>
              <a:rPr lang="en-US" dirty="0" smtClean="0"/>
              <a:t>hese </a:t>
            </a:r>
            <a:r>
              <a:rPr lang="en-US" dirty="0"/>
              <a:t>candidate frames are </a:t>
            </a:r>
            <a:r>
              <a:rPr lang="en-US" dirty="0" smtClean="0"/>
              <a:t>filtered by </a:t>
            </a:r>
            <a:r>
              <a:rPr lang="en-US" dirty="0"/>
              <a:t>removing those similar to their immediate </a:t>
            </a:r>
            <a:r>
              <a:rPr lang="en-US" dirty="0" smtClean="0"/>
              <a:t>frames which is computed using image distances – ED and RMSE.</a:t>
            </a:r>
          </a:p>
          <a:p>
            <a:r>
              <a:rPr lang="en-US" dirty="0"/>
              <a:t>MAD is used in the proposed algorithm to detect </a:t>
            </a:r>
            <a:r>
              <a:rPr lang="en-US" dirty="0" smtClean="0"/>
              <a:t>outliers</a:t>
            </a:r>
          </a:p>
          <a:p>
            <a:r>
              <a:rPr lang="en-US" dirty="0"/>
              <a:t>Two consecutive </a:t>
            </a:r>
            <a:r>
              <a:rPr lang="en-US" dirty="0" smtClean="0"/>
              <a:t>key frames </a:t>
            </a:r>
            <a:r>
              <a:rPr lang="en-US" dirty="0"/>
              <a:t>are denoted as </a:t>
            </a:r>
            <a:r>
              <a:rPr lang="en-US" i="1" dirty="0"/>
              <a:t>Ki,i</a:t>
            </a:r>
            <a:r>
              <a:rPr lang="en-US" dirty="0"/>
              <a:t>+1. After </a:t>
            </a:r>
            <a:r>
              <a:rPr lang="en-US" dirty="0" smtClean="0"/>
              <a:t>the two </a:t>
            </a:r>
            <a:r>
              <a:rPr lang="en-US" dirty="0"/>
              <a:t>distance vectors RMSE and ED are obtained for all </a:t>
            </a:r>
            <a:r>
              <a:rPr lang="en-US" i="1" dirty="0" smtClean="0"/>
              <a:t>Ki,i</a:t>
            </a:r>
            <a:r>
              <a:rPr lang="en-US" dirty="0" smtClean="0"/>
              <a:t>+1,the </a:t>
            </a:r>
            <a:r>
              <a:rPr lang="en-US" dirty="0"/>
              <a:t>MAD for each vector denoted as </a:t>
            </a:r>
            <a:r>
              <a:rPr lang="el-GR" dirty="0" smtClean="0">
                <a:latin typeface="Segoe UI Symbol" panose="020B0502040204020203" pitchFamily="34" charset="0"/>
                <a:ea typeface="Segoe UI Symbol" panose="020B0502040204020203" pitchFamily="34" charset="0"/>
              </a:rPr>
              <a:t>α</a:t>
            </a:r>
            <a:r>
              <a:rPr lang="en-US" i="1" dirty="0" smtClean="0"/>
              <a:t> </a:t>
            </a:r>
            <a:r>
              <a:rPr lang="en-US" dirty="0"/>
              <a:t>= </a:t>
            </a:r>
            <a:r>
              <a:rPr lang="en-US" i="1" dirty="0"/>
              <a:t>MAD</a:t>
            </a:r>
            <a:r>
              <a:rPr lang="en-US" dirty="0"/>
              <a:t>(</a:t>
            </a:r>
            <a:r>
              <a:rPr lang="en-US" i="1" dirty="0"/>
              <a:t>RMSE</a:t>
            </a:r>
            <a:r>
              <a:rPr lang="en-US" dirty="0"/>
              <a:t>) </a:t>
            </a:r>
            <a:r>
              <a:rPr lang="en-US" dirty="0" smtClean="0"/>
              <a:t>and </a:t>
            </a:r>
            <a:r>
              <a:rPr lang="el-GR" i="1" dirty="0"/>
              <a:t>β </a:t>
            </a:r>
            <a:r>
              <a:rPr lang="el-GR" dirty="0"/>
              <a:t>= </a:t>
            </a:r>
            <a:r>
              <a:rPr lang="en-US" i="1" dirty="0"/>
              <a:t>MAD</a:t>
            </a:r>
            <a:r>
              <a:rPr lang="en-US" dirty="0"/>
              <a:t>(</a:t>
            </a:r>
            <a:r>
              <a:rPr lang="en-US" i="1" dirty="0"/>
              <a:t>ED</a:t>
            </a:r>
            <a:r>
              <a:rPr lang="en-US" dirty="0"/>
              <a:t>) is </a:t>
            </a:r>
            <a:r>
              <a:rPr lang="en-US" dirty="0" smtClean="0"/>
              <a:t>computed.</a:t>
            </a:r>
          </a:p>
          <a:p>
            <a:r>
              <a:rPr lang="en-US" dirty="0"/>
              <a:t>Pairs with </a:t>
            </a:r>
            <a:r>
              <a:rPr lang="en-US" i="1" dirty="0" smtClean="0"/>
              <a:t>RMSE </a:t>
            </a:r>
            <a:r>
              <a:rPr lang="en-US" dirty="0" smtClean="0"/>
              <a:t>less than </a:t>
            </a:r>
            <a:r>
              <a:rPr lang="el-GR" dirty="0">
                <a:latin typeface="Segoe UI Symbol" panose="020B0502040204020203" pitchFamily="34" charset="0"/>
                <a:ea typeface="Segoe UI Symbol" panose="020B0502040204020203" pitchFamily="34" charset="0"/>
              </a:rPr>
              <a:t>α </a:t>
            </a:r>
            <a:r>
              <a:rPr lang="en-US" dirty="0" smtClean="0"/>
              <a:t>or </a:t>
            </a:r>
            <a:r>
              <a:rPr lang="en-US" i="1" dirty="0" smtClean="0"/>
              <a:t>ED </a:t>
            </a:r>
            <a:r>
              <a:rPr lang="en-US" dirty="0"/>
              <a:t>less than </a:t>
            </a:r>
            <a:r>
              <a:rPr lang="en-US" i="1" dirty="0"/>
              <a:t>β </a:t>
            </a:r>
            <a:r>
              <a:rPr lang="en-US" dirty="0"/>
              <a:t>are considered similar, and </a:t>
            </a:r>
            <a:r>
              <a:rPr lang="en-US" dirty="0" smtClean="0"/>
              <a:t>frame </a:t>
            </a:r>
            <a:r>
              <a:rPr lang="en-US" i="1" dirty="0" smtClean="0"/>
              <a:t>Ki </a:t>
            </a:r>
            <a:r>
              <a:rPr lang="en-US" dirty="0" smtClean="0"/>
              <a:t>is removed </a:t>
            </a:r>
            <a:r>
              <a:rPr lang="en-US" dirty="0"/>
              <a:t>from candidate </a:t>
            </a:r>
            <a:r>
              <a:rPr lang="en-US" dirty="0" smtClean="0"/>
              <a:t>key frames.</a:t>
            </a:r>
          </a:p>
          <a:p>
            <a:r>
              <a:rPr lang="en-US" dirty="0" smtClean="0"/>
              <a:t>These frames are then inputted to </a:t>
            </a:r>
            <a:r>
              <a:rPr lang="en-US" dirty="0"/>
              <a:t>Subtle facial action classification </a:t>
            </a:r>
            <a:r>
              <a:rPr lang="en-US" dirty="0" smtClean="0"/>
              <a:t>module -3D convolution using LTS.</a:t>
            </a:r>
          </a:p>
          <a:p>
            <a:r>
              <a:rPr lang="en-US" dirty="0" smtClean="0"/>
              <a:t>(Refer Fig2)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37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idx="4294967295"/>
          </p:nvPr>
        </p:nvPicPr>
        <p:blipFill>
          <a:blip r:embed="rId2"/>
          <a:srcRect t="79" b="79"/>
          <a:stretch>
            <a:fillRect/>
          </a:stretch>
        </p:blipFill>
        <p:spPr>
          <a:xfrm>
            <a:off x="420131" y="881448"/>
            <a:ext cx="9740320" cy="48273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68489" y="6088065"/>
            <a:ext cx="73399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Fig 2: The key Frame selection Algorithm Framework</a:t>
            </a:r>
            <a:endParaRPr lang="en-US" sz="16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85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905" y="82379"/>
            <a:ext cx="4753686" cy="2438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180" y="2800864"/>
            <a:ext cx="3932818" cy="275967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917989" y="1834290"/>
            <a:ext cx="5733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 4: KeyFrames Selected by proposed algorithm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917989" y="4637903"/>
            <a:ext cx="7150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 5</a:t>
            </a:r>
            <a:r>
              <a:rPr lang="en-US" dirty="0" smtClean="0"/>
              <a:t>: </a:t>
            </a:r>
            <a:r>
              <a:rPr lang="en-US" b="1" dirty="0" smtClean="0"/>
              <a:t>Histograms corresponding to two facial expressions differ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34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convolution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298357"/>
            <a:ext cx="8761412" cy="436605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 </a:t>
            </a:r>
            <a:r>
              <a:rPr lang="en-US" b="1" dirty="0"/>
              <a:t>3D Convolution</a:t>
            </a:r>
            <a:r>
              <a:rPr lang="en-US" dirty="0"/>
              <a:t> is a type of convolution where the kernel slides in 3 dimensions as opposed to 2 dimensions with 2D convolutions. </a:t>
            </a:r>
            <a:r>
              <a:rPr lang="en-US" baseline="30000" dirty="0" smtClean="0"/>
              <a:t>[3]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Why </a:t>
            </a:r>
            <a:r>
              <a:rPr lang="en-US" b="1" dirty="0"/>
              <a:t>use 3D Convolution Networks?</a:t>
            </a:r>
          </a:p>
          <a:p>
            <a:r>
              <a:rPr lang="en-US" dirty="0"/>
              <a:t>3D CNN's are used when you want to extract features in 3 Dimensions or establish a relationship between 3 dimensions</a:t>
            </a:r>
            <a:r>
              <a:rPr lang="en-US" dirty="0" smtClean="0"/>
              <a:t>.</a:t>
            </a:r>
          </a:p>
          <a:p>
            <a:r>
              <a:rPr lang="en-US" dirty="0"/>
              <a:t>Three main types of layers are used to build CNN architecture: Convolutional Layer, Pooling Layer, and Fully-Connected Layer.</a:t>
            </a:r>
            <a:endParaRPr lang="en-US" dirty="0" smtClean="0"/>
          </a:p>
          <a:p>
            <a:r>
              <a:rPr lang="en-US" dirty="0"/>
              <a:t>3D convolution networks have shown faster computation and higher </a:t>
            </a:r>
            <a:r>
              <a:rPr lang="en-US" dirty="0" smtClean="0"/>
              <a:t>accuracy</a:t>
            </a:r>
          </a:p>
          <a:p>
            <a:r>
              <a:rPr lang="en-US" dirty="0"/>
              <a:t>3D ConvNet has the ability to model and preserve temporal information better due to 3D convolution and 3D pooling operations. </a:t>
            </a:r>
          </a:p>
          <a:p>
            <a:r>
              <a:rPr lang="en-US" dirty="0"/>
              <a:t>3D ConvNets are efficient and simple to use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7038" y="2189433"/>
            <a:ext cx="2306594" cy="16015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1" y="3682033"/>
            <a:ext cx="29656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Fig 3 Kernel sliding on 3D data</a:t>
            </a:r>
            <a:endParaRPr lang="en-US" sz="1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76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Subtle action Recognition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257168"/>
            <a:ext cx="8761412" cy="4283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Why use 3D Convolution Networks? (Continuation)</a:t>
            </a:r>
            <a:r>
              <a:rPr lang="en-US" dirty="0" smtClean="0"/>
              <a:t> </a:t>
            </a:r>
            <a:r>
              <a:rPr lang="en-US" baseline="30000" dirty="0" smtClean="0"/>
              <a:t>[2]</a:t>
            </a:r>
            <a:endParaRPr lang="en-US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Fig a) Applying 2D convolution on an image results in an image. b) Applying 2D convolution on a video volume also results in an image. c) Applying 3D convolution on a video volume results in another volume, preserving temporal information of the input signal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768" y="2938073"/>
            <a:ext cx="7913946" cy="130441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07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40717"/>
            <a:ext cx="8761413" cy="706964"/>
          </a:xfrm>
        </p:spPr>
        <p:txBody>
          <a:bodyPr/>
          <a:lstStyle/>
          <a:p>
            <a:r>
              <a:rPr lang="en-US" dirty="0" smtClean="0"/>
              <a:t>3D LTS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499"/>
            <a:ext cx="8761412" cy="375611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3D-LTS can be divided into two parts:</a:t>
            </a:r>
          </a:p>
          <a:p>
            <a:pPr lvl="1"/>
            <a:r>
              <a:rPr lang="en-US" dirty="0"/>
              <a:t>Short-term spatiotemporal feature extraction using LTS</a:t>
            </a:r>
          </a:p>
          <a:p>
            <a:pPr lvl="1"/>
            <a:r>
              <a:rPr lang="en-US" dirty="0"/>
              <a:t>Long-term sequence features using  Bidirectional </a:t>
            </a:r>
            <a:r>
              <a:rPr lang="en-US" dirty="0" smtClean="0"/>
              <a:t>LSTM</a:t>
            </a:r>
            <a:endParaRPr lang="en-US" dirty="0" smtClean="0"/>
          </a:p>
          <a:p>
            <a:r>
              <a:rPr lang="en-US" dirty="0" smtClean="0"/>
              <a:t>3D </a:t>
            </a:r>
            <a:r>
              <a:rPr lang="en-US" dirty="0" smtClean="0"/>
              <a:t>LTS model capture spatiotemporal feature information as well as analyze long term temporal feature sequences.</a:t>
            </a:r>
          </a:p>
          <a:p>
            <a:r>
              <a:rPr lang="en-US" dirty="0" smtClean="0"/>
              <a:t>Network utilizes LTS characteristic for subtle action recognition</a:t>
            </a:r>
          </a:p>
          <a:p>
            <a:r>
              <a:rPr lang="en-US" dirty="0" smtClean="0"/>
              <a:t>Architecture includes the following: ( Refer Fig):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 smtClean="0"/>
              <a:t>5 Convolution Layers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 smtClean="0"/>
              <a:t>5 Max Pooling layers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 smtClean="0"/>
              <a:t>2 Bidirectional LSTM layers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 smtClean="0"/>
              <a:t>1 Fully Connected layer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 smtClean="0"/>
              <a:t>1 Softmax Layer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135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174789"/>
            <a:ext cx="8761412" cy="384501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Overview of the model</a:t>
            </a:r>
          </a:p>
          <a:p>
            <a:r>
              <a:rPr lang="en-US" dirty="0" smtClean="0"/>
              <a:t>Input to Network: Image cube comprising of 8 frames segmented from the video sequence</a:t>
            </a:r>
          </a:p>
          <a:p>
            <a:r>
              <a:rPr lang="en-US" dirty="0" smtClean="0"/>
              <a:t>Keyframes are extracted based on the </a:t>
            </a:r>
            <a:r>
              <a:rPr lang="en-US" dirty="0" err="1" smtClean="0"/>
              <a:t>keyframe</a:t>
            </a:r>
            <a:r>
              <a:rPr lang="en-US" dirty="0" smtClean="0"/>
              <a:t> algorithm and transmitted to 3D LTS Model to obtain spatiotemporal features.</a:t>
            </a:r>
          </a:p>
          <a:p>
            <a:r>
              <a:rPr lang="en-US" dirty="0" smtClean="0"/>
              <a:t>Softmax layer can classify the video sequence label and recognize subtle facial actions.</a:t>
            </a:r>
          </a:p>
          <a:p>
            <a:pPr marL="0" indent="0">
              <a:buNone/>
            </a:pPr>
            <a:r>
              <a:rPr lang="en-US" b="1" dirty="0" smtClean="0"/>
              <a:t>Delving deeper into the working </a:t>
            </a:r>
            <a:r>
              <a:rPr lang="en-US" b="1" dirty="0" smtClean="0"/>
              <a:t>of </a:t>
            </a:r>
            <a:r>
              <a:rPr lang="en-US" b="1" dirty="0" smtClean="0"/>
              <a:t>3D LTS</a:t>
            </a:r>
          </a:p>
          <a:p>
            <a:r>
              <a:rPr lang="en-US" dirty="0" smtClean="0"/>
              <a:t>Inputs are 3D tensors which has dimensions – temporal length, height and width</a:t>
            </a:r>
          </a:p>
          <a:p>
            <a:r>
              <a:rPr lang="en-US" dirty="0" smtClean="0"/>
              <a:t>Using empirical calculations we find that best kernel size is 3*3*3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49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investigation conducted by the National Highway Traffic Safety Administration (NHTSA)  showed that more than one in three respondents confessed to have experienced fatigue while driving.</a:t>
            </a:r>
          </a:p>
          <a:p>
            <a:r>
              <a:rPr lang="en-US" dirty="0" smtClean="0"/>
              <a:t>Every year about 100,000 police reported crashes involve drowsy driving. These crashes result in more than 1550 fatalities and 71,000 injuries.</a:t>
            </a:r>
            <a:r>
              <a:rPr lang="en-US" baseline="30000" dirty="0" smtClean="0"/>
              <a:t>[1]</a:t>
            </a:r>
          </a:p>
          <a:p>
            <a:r>
              <a:rPr lang="en-US" dirty="0" smtClean="0"/>
              <a:t>Research shows that driver fatigue lead to more than 22% of traffic accidents and it’s six times more likely to cause collision or near collision than normal driving.</a:t>
            </a:r>
          </a:p>
          <a:p>
            <a:r>
              <a:rPr lang="en-US" dirty="0" smtClean="0"/>
              <a:t>Drowsy driving is impaired driving. Drivers not only put themselves at risk but also others.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04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value selection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384" y="2227605"/>
            <a:ext cx="6391984" cy="24968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1855" y="4975654"/>
            <a:ext cx="119525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Fig: Action </a:t>
            </a:r>
            <a:r>
              <a:rPr lang="en-US" dirty="0"/>
              <a:t>recognition clip accuracy on UCF101 test split-1 of different kernel temporal depth settings. 2D ConvNet performs worst and 3D ConvNet with 3 × 3 × 3 kernels performs best among the experimented nets</a:t>
            </a:r>
            <a:r>
              <a:rPr lang="en-US" dirty="0" smtClean="0"/>
              <a:t>.</a:t>
            </a:r>
            <a:r>
              <a:rPr lang="en-US" baseline="30000" dirty="0" smtClean="0"/>
              <a:t>[2]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3D </a:t>
            </a:r>
            <a:r>
              <a:rPr lang="en-US" dirty="0" smtClean="0"/>
              <a:t>convolutions in </a:t>
            </a:r>
            <a:r>
              <a:rPr lang="en-US" dirty="0"/>
              <a:t>the convolution stages of convolutional networks can</a:t>
            </a:r>
          </a:p>
          <a:p>
            <a:r>
              <a:rPr lang="en-US" dirty="0"/>
              <a:t>compute features from spatial and temporal dimensions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41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11738"/>
            <a:ext cx="8761412" cy="3416300"/>
          </a:xfrm>
        </p:spPr>
        <p:txBody>
          <a:bodyPr/>
          <a:lstStyle/>
          <a:p>
            <a:r>
              <a:rPr lang="en-US" dirty="0"/>
              <a:t>At each feature map of any single </a:t>
            </a:r>
            <a:r>
              <a:rPr lang="en-US" dirty="0" smtClean="0"/>
              <a:t>layer, the </a:t>
            </a:r>
            <a:r>
              <a:rPr lang="en-US" dirty="0"/>
              <a:t>value at position (</a:t>
            </a:r>
            <a:r>
              <a:rPr lang="en-US" i="1" dirty="0"/>
              <a:t>a, b, c</a:t>
            </a:r>
            <a:r>
              <a:rPr lang="en-US" dirty="0"/>
              <a:t>) is given by the </a:t>
            </a:r>
            <a:r>
              <a:rPr lang="en-US" dirty="0" smtClean="0"/>
              <a:t>following, </a:t>
            </a:r>
            <a:r>
              <a:rPr lang="en-US" i="1" dirty="0"/>
              <a:t>D </a:t>
            </a:r>
            <a:r>
              <a:rPr lang="en-US" dirty="0"/>
              <a:t>is the size of the 3D kernel along the temporal </a:t>
            </a:r>
            <a:r>
              <a:rPr lang="en-US" dirty="0" smtClean="0"/>
              <a:t>dimension.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/>
              <a:t>Thus, </a:t>
            </a:r>
            <a:r>
              <a:rPr lang="en-US" dirty="0" smtClean="0"/>
              <a:t>the action </a:t>
            </a:r>
            <a:r>
              <a:rPr lang="en-US" dirty="0"/>
              <a:t>information encoded in multiple adjacent frames is </a:t>
            </a:r>
            <a:r>
              <a:rPr lang="en-US" dirty="0" smtClean="0"/>
              <a:t>captured.</a:t>
            </a:r>
          </a:p>
          <a:p>
            <a:r>
              <a:rPr lang="en-US" dirty="0" smtClean="0"/>
              <a:t>3D-LTS </a:t>
            </a:r>
            <a:r>
              <a:rPr lang="en-US" dirty="0"/>
              <a:t>also generates multiple channels of </a:t>
            </a:r>
            <a:r>
              <a:rPr lang="en-US" dirty="0" smtClean="0"/>
              <a:t>information from </a:t>
            </a:r>
            <a:r>
              <a:rPr lang="en-US" dirty="0"/>
              <a:t>the input frames, and the final feature representation </a:t>
            </a:r>
            <a:r>
              <a:rPr lang="en-US" dirty="0" smtClean="0"/>
              <a:t>combines information </a:t>
            </a:r>
            <a:r>
              <a:rPr lang="en-US" dirty="0"/>
              <a:t>from all channels.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134" y="3231678"/>
            <a:ext cx="5667375" cy="115252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948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continuation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1 </a:t>
            </a:r>
            <a:r>
              <a:rPr lang="en-US" i="1" dirty="0"/>
              <a:t>× </a:t>
            </a:r>
            <a:r>
              <a:rPr lang="en-US" dirty="0"/>
              <a:t>2 </a:t>
            </a:r>
            <a:r>
              <a:rPr lang="en-US" i="1" dirty="0"/>
              <a:t>× </a:t>
            </a:r>
            <a:r>
              <a:rPr lang="en-US" dirty="0"/>
              <a:t>2 max pooling is applied </a:t>
            </a:r>
            <a:r>
              <a:rPr lang="en-US" dirty="0" smtClean="0"/>
              <a:t>after conv1 </a:t>
            </a:r>
            <a:r>
              <a:rPr lang="en-US" dirty="0"/>
              <a:t>and conv2, the 1 </a:t>
            </a:r>
            <a:r>
              <a:rPr lang="en-US" i="1" dirty="0"/>
              <a:t>× </a:t>
            </a:r>
            <a:r>
              <a:rPr lang="en-US" dirty="0"/>
              <a:t>4 </a:t>
            </a:r>
            <a:r>
              <a:rPr lang="en-US" i="1" dirty="0"/>
              <a:t>× </a:t>
            </a:r>
            <a:r>
              <a:rPr lang="en-US" dirty="0"/>
              <a:t>4 max pooling is applied </a:t>
            </a:r>
            <a:r>
              <a:rPr lang="en-US" dirty="0" smtClean="0"/>
              <a:t>after conv3</a:t>
            </a:r>
            <a:r>
              <a:rPr lang="en-US" dirty="0"/>
              <a:t>, and the 2 </a:t>
            </a:r>
            <a:r>
              <a:rPr lang="en-US" i="1" dirty="0"/>
              <a:t>× </a:t>
            </a:r>
            <a:r>
              <a:rPr lang="en-US" dirty="0"/>
              <a:t>2 </a:t>
            </a:r>
            <a:r>
              <a:rPr lang="en-US" i="1" dirty="0"/>
              <a:t>× </a:t>
            </a:r>
            <a:r>
              <a:rPr lang="en-US" dirty="0"/>
              <a:t>2 max pooling is applied after conv4 </a:t>
            </a:r>
            <a:r>
              <a:rPr lang="en-US" dirty="0" smtClean="0"/>
              <a:t>and conv5</a:t>
            </a:r>
          </a:p>
          <a:p>
            <a:r>
              <a:rPr lang="en-US" dirty="0"/>
              <a:t>After multiple layers </a:t>
            </a:r>
            <a:r>
              <a:rPr lang="en-US" dirty="0" smtClean="0"/>
              <a:t>of convolution </a:t>
            </a:r>
            <a:r>
              <a:rPr lang="en-US" dirty="0"/>
              <a:t>and pooling, the eight input frames are </a:t>
            </a:r>
            <a:r>
              <a:rPr lang="en-US" dirty="0" smtClean="0"/>
              <a:t>converted into </a:t>
            </a:r>
            <a:r>
              <a:rPr lang="en-US" dirty="0"/>
              <a:t>a feature vector to capture the facial action information </a:t>
            </a:r>
            <a:r>
              <a:rPr lang="en-US" dirty="0" smtClean="0"/>
              <a:t>in the </a:t>
            </a:r>
            <a:r>
              <a:rPr lang="en-US" dirty="0"/>
              <a:t>input frames.</a:t>
            </a:r>
            <a:endParaRPr lang="en-US" dirty="0" smtClean="0"/>
          </a:p>
          <a:p>
            <a:r>
              <a:rPr lang="en-US" dirty="0"/>
              <a:t>The feature vector is fed into a structure of </a:t>
            </a:r>
            <a:r>
              <a:rPr lang="en-US" dirty="0" smtClean="0"/>
              <a:t>two LSTM </a:t>
            </a:r>
            <a:r>
              <a:rPr lang="en-US" dirty="0"/>
              <a:t>layers running in two directions (bidirectional LSTM</a:t>
            </a:r>
            <a:r>
              <a:rPr lang="en-US" dirty="0" smtClean="0"/>
              <a:t>).</a:t>
            </a:r>
          </a:p>
          <a:p>
            <a:r>
              <a:rPr lang="en-US" dirty="0"/>
              <a:t>The two LSTM layers are then followed by a fully </a:t>
            </a:r>
            <a:r>
              <a:rPr lang="en-US" dirty="0" smtClean="0"/>
              <a:t>connected layer </a:t>
            </a:r>
            <a:r>
              <a:rPr lang="en-US" dirty="0"/>
              <a:t>with 1024 outputs for mapping features</a:t>
            </a:r>
            <a:r>
              <a:rPr lang="en-US" dirty="0" smtClean="0"/>
              <a:t>.</a:t>
            </a:r>
          </a:p>
          <a:p>
            <a:r>
              <a:rPr lang="en-US" dirty="0"/>
              <a:t>The scores for </a:t>
            </a:r>
            <a:r>
              <a:rPr lang="en-US" dirty="0" smtClean="0"/>
              <a:t>the action-specific </a:t>
            </a:r>
            <a:r>
              <a:rPr lang="en-US" dirty="0"/>
              <a:t>features are obtained after the fully </a:t>
            </a:r>
            <a:r>
              <a:rPr lang="en-US" dirty="0" smtClean="0"/>
              <a:t>connected and </a:t>
            </a:r>
            <a:r>
              <a:rPr lang="en-US" dirty="0" err="1"/>
              <a:t>SoftMax</a:t>
            </a:r>
            <a:r>
              <a:rPr lang="en-US" dirty="0"/>
              <a:t> layer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856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915" y="965430"/>
            <a:ext cx="9249436" cy="706964"/>
          </a:xfrm>
        </p:spPr>
        <p:txBody>
          <a:bodyPr/>
          <a:lstStyle/>
          <a:p>
            <a:pPr lvl="1" algn="l" defTabSz="457200" rtl="0">
              <a:spcBef>
                <a:spcPct val="0"/>
              </a:spcBef>
            </a:pPr>
            <a:r>
              <a:rPr lang="en-US" sz="320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Short-term spatiotemporal feature extraction using 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3D LTS model extract spatiotemporal features </a:t>
            </a:r>
            <a:r>
              <a:rPr lang="en-US" dirty="0"/>
              <a:t>from </a:t>
            </a:r>
            <a:r>
              <a:rPr lang="en-US" dirty="0" smtClean="0"/>
              <a:t>inputted </a:t>
            </a:r>
            <a:r>
              <a:rPr lang="en-US" dirty="0"/>
              <a:t>video sequence 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Why Pooling?</a:t>
            </a:r>
          </a:p>
          <a:p>
            <a:r>
              <a:rPr lang="en-US" dirty="0" smtClean="0"/>
              <a:t>The pooling </a:t>
            </a:r>
            <a:r>
              <a:rPr lang="en-US" dirty="0"/>
              <a:t>operation aims to ignore changes in relative </a:t>
            </a:r>
            <a:r>
              <a:rPr lang="en-US" dirty="0" smtClean="0"/>
              <a:t>positions, such </a:t>
            </a:r>
            <a:r>
              <a:rPr lang="en-US" dirty="0"/>
              <a:t>as tilt and rotation</a:t>
            </a:r>
            <a:r>
              <a:rPr lang="en-US" dirty="0" smtClean="0"/>
              <a:t>.</a:t>
            </a:r>
          </a:p>
          <a:p>
            <a:r>
              <a:rPr lang="en-US" dirty="0"/>
              <a:t>Thus, the accuracy is improved, </a:t>
            </a:r>
            <a:r>
              <a:rPr lang="en-US" dirty="0" smtClean="0"/>
              <a:t>the dimensions </a:t>
            </a:r>
            <a:r>
              <a:rPr lang="en-US" dirty="0"/>
              <a:t>of the feature map are reduced, and overfitting </a:t>
            </a:r>
            <a:r>
              <a:rPr lang="en-US" dirty="0" smtClean="0"/>
              <a:t>can be </a:t>
            </a:r>
            <a:r>
              <a:rPr lang="en-US" dirty="0"/>
              <a:t>avoided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Extracted features are highly representative of the shallow temporal features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2113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What is LTS?</a:t>
            </a:r>
          </a:p>
          <a:p>
            <a:r>
              <a:rPr lang="en-US" dirty="0" smtClean="0"/>
              <a:t>LTS is Low Time Sampling.</a:t>
            </a:r>
          </a:p>
          <a:p>
            <a:r>
              <a:rPr lang="en-US" dirty="0" smtClean="0"/>
              <a:t>In the proposed model, feature maps generated by the first three convolutions are not down sampled - </a:t>
            </a:r>
            <a:r>
              <a:rPr lang="en-US" dirty="0"/>
              <a:t>time dimension of the first three </a:t>
            </a:r>
            <a:r>
              <a:rPr lang="en-US" dirty="0" smtClean="0"/>
              <a:t>layers of </a:t>
            </a:r>
            <a:r>
              <a:rPr lang="en-US" dirty="0"/>
              <a:t>the max pooling layer is 1</a:t>
            </a:r>
            <a:r>
              <a:rPr lang="en-US" dirty="0" smtClean="0"/>
              <a:t>. This condition is called LTS.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069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Long-term sequence features using  Bidirectional LSTM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405449"/>
            <a:ext cx="8761412" cy="361435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With the previous feature extraction operation, </a:t>
            </a:r>
            <a:r>
              <a:rPr lang="en-US" dirty="0" smtClean="0"/>
              <a:t>the short-term </a:t>
            </a:r>
            <a:r>
              <a:rPr lang="en-US" dirty="0"/>
              <a:t>facial spatiotemporal features for specific length </a:t>
            </a:r>
            <a:r>
              <a:rPr lang="en-US" dirty="0" smtClean="0"/>
              <a:t>are extracted.</a:t>
            </a:r>
          </a:p>
          <a:p>
            <a:r>
              <a:rPr lang="en-US" dirty="0"/>
              <a:t>For an entire facial action video, the long-term </a:t>
            </a:r>
            <a:r>
              <a:rPr lang="en-US" dirty="0" smtClean="0"/>
              <a:t>facial spatiotemporal </a:t>
            </a:r>
            <a:r>
              <a:rPr lang="en-US" dirty="0"/>
              <a:t>features of the video can represent this </a:t>
            </a:r>
            <a:r>
              <a:rPr lang="en-US" dirty="0" smtClean="0"/>
              <a:t>video completely.</a:t>
            </a:r>
          </a:p>
          <a:p>
            <a:r>
              <a:rPr lang="en-US" dirty="0" smtClean="0"/>
              <a:t>Bidirectional LSTM comprises of 6 shared weights (</a:t>
            </a:r>
            <a:r>
              <a:rPr lang="el-GR" dirty="0" smtClean="0"/>
              <a:t>ω</a:t>
            </a:r>
            <a:r>
              <a:rPr lang="en-US" dirty="0" smtClean="0"/>
              <a:t>1-</a:t>
            </a:r>
            <a:r>
              <a:rPr lang="el-GR" dirty="0" smtClean="0"/>
              <a:t>ω</a:t>
            </a:r>
            <a:r>
              <a:rPr lang="en-US" dirty="0" smtClean="0"/>
              <a:t>6)</a:t>
            </a:r>
          </a:p>
          <a:p>
            <a:r>
              <a:rPr lang="en-US" dirty="0"/>
              <a:t>In the bidirectional LSTM unit, the backward and forward </a:t>
            </a:r>
            <a:r>
              <a:rPr lang="en-US" dirty="0" smtClean="0"/>
              <a:t>layers are </a:t>
            </a:r>
            <a:r>
              <a:rPr lang="en-US" dirty="0"/>
              <a:t>connected to the output </a:t>
            </a:r>
            <a:r>
              <a:rPr lang="en-US" dirty="0" smtClean="0"/>
              <a:t>layer.</a:t>
            </a:r>
          </a:p>
          <a:p>
            <a:r>
              <a:rPr lang="en-US" dirty="0" smtClean="0"/>
              <a:t>The </a:t>
            </a:r>
            <a:r>
              <a:rPr lang="en-US" dirty="0"/>
              <a:t>memory cell stores </a:t>
            </a:r>
            <a:r>
              <a:rPr lang="en-US" dirty="0" smtClean="0"/>
              <a:t>the past </a:t>
            </a:r>
            <a:r>
              <a:rPr lang="en-US" dirty="0"/>
              <a:t>contexts, and the input and output gates allow the cell </a:t>
            </a:r>
            <a:r>
              <a:rPr lang="en-US" dirty="0" smtClean="0"/>
              <a:t>to store </a:t>
            </a:r>
            <a:r>
              <a:rPr lang="en-US" dirty="0"/>
              <a:t>contexts for a long period.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special design of </a:t>
            </a:r>
            <a:r>
              <a:rPr lang="en-US" dirty="0" smtClean="0"/>
              <a:t>bidirectional LSTM </a:t>
            </a:r>
            <a:r>
              <a:rPr lang="en-US" dirty="0"/>
              <a:t>allows the capturing of long-range </a:t>
            </a:r>
            <a:r>
              <a:rPr lang="en-US" dirty="0" smtClean="0"/>
              <a:t>dependencies, which </a:t>
            </a:r>
            <a:r>
              <a:rPr lang="en-US" dirty="0"/>
              <a:t>often occur in image-based sequences.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1533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LSTM?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306595"/>
            <a:ext cx="8761412" cy="3704967"/>
          </a:xfrm>
        </p:spPr>
        <p:txBody>
          <a:bodyPr/>
          <a:lstStyle/>
          <a:p>
            <a:r>
              <a:rPr lang="en-US" dirty="0" smtClean="0"/>
              <a:t>It an artificial</a:t>
            </a:r>
            <a:r>
              <a:rPr lang="en-US" dirty="0"/>
              <a:t> </a:t>
            </a:r>
            <a:r>
              <a:rPr lang="en-US" dirty="0">
                <a:solidFill>
                  <a:schemeClr val="tx1"/>
                </a:solidFill>
                <a:hlinkClick r:id="rId2" tooltip="Recurrent neural network"/>
              </a:rPr>
              <a:t>recurrent neural </a:t>
            </a:r>
            <a:r>
              <a:rPr lang="en-US" dirty="0" smtClean="0">
                <a:solidFill>
                  <a:schemeClr val="tx1"/>
                </a:solidFill>
                <a:hlinkClick r:id="rId2" tooltip="Recurrent neural network"/>
              </a:rPr>
              <a:t>network</a:t>
            </a:r>
            <a:r>
              <a:rPr lang="en-US" dirty="0"/>
              <a:t> (RNN) </a:t>
            </a:r>
            <a:r>
              <a:rPr lang="en-US" dirty="0" smtClean="0"/>
              <a:t>architecture used in Deep learning.</a:t>
            </a:r>
          </a:p>
          <a:p>
            <a:r>
              <a:rPr lang="en-US" b="1" dirty="0"/>
              <a:t>Recurrent Neural Network(RNN)</a:t>
            </a:r>
            <a:r>
              <a:rPr lang="en-US" dirty="0"/>
              <a:t> are a type of </a:t>
            </a:r>
            <a:r>
              <a:rPr lang="en-US" u="sng" dirty="0">
                <a:hlinkClick r:id="rId3"/>
              </a:rPr>
              <a:t>Neural Network</a:t>
            </a:r>
            <a:r>
              <a:rPr lang="en-US" dirty="0"/>
              <a:t> where the </a:t>
            </a:r>
            <a:r>
              <a:rPr lang="en-US" b="1" dirty="0"/>
              <a:t>output from previous step are fed as input to the current </a:t>
            </a:r>
            <a:r>
              <a:rPr lang="en-US" b="1" dirty="0" smtClean="0"/>
              <a:t>step. </a:t>
            </a:r>
            <a:r>
              <a:rPr lang="en-US" dirty="0"/>
              <a:t>The main and most important feature of RNN is </a:t>
            </a:r>
            <a:r>
              <a:rPr lang="en-US" b="1" dirty="0"/>
              <a:t>Hidden state</a:t>
            </a:r>
            <a:r>
              <a:rPr lang="en-US" dirty="0"/>
              <a:t>, which remembers some information about a sequence</a:t>
            </a:r>
            <a:r>
              <a:rPr lang="en-US" dirty="0" smtClean="0"/>
              <a:t>. </a:t>
            </a:r>
            <a:r>
              <a:rPr lang="en-US" baseline="30000" dirty="0" smtClean="0"/>
              <a:t>[5]</a:t>
            </a:r>
          </a:p>
          <a:p>
            <a:r>
              <a:rPr lang="en-US" dirty="0"/>
              <a:t>A common LSTM unit is composed of a </a:t>
            </a:r>
            <a:r>
              <a:rPr lang="en-US" b="1" dirty="0"/>
              <a:t>cell</a:t>
            </a:r>
            <a:r>
              <a:rPr lang="en-US" dirty="0"/>
              <a:t>, an </a:t>
            </a:r>
            <a:r>
              <a:rPr lang="en-US" b="1" dirty="0"/>
              <a:t>input gate</a:t>
            </a:r>
            <a:r>
              <a:rPr lang="en-US" dirty="0"/>
              <a:t>, an </a:t>
            </a:r>
            <a:r>
              <a:rPr lang="en-US" b="1" dirty="0"/>
              <a:t>output gate</a:t>
            </a:r>
            <a:r>
              <a:rPr lang="en-US" dirty="0"/>
              <a:t> and a </a:t>
            </a:r>
            <a:r>
              <a:rPr lang="en-US" b="1" dirty="0"/>
              <a:t>forget gate</a:t>
            </a:r>
            <a:r>
              <a:rPr lang="en-US" dirty="0"/>
              <a:t>. The cell remembers values over arbitrary time intervals and the three </a:t>
            </a:r>
            <a:r>
              <a:rPr lang="en-US" i="1" dirty="0"/>
              <a:t>gates</a:t>
            </a:r>
            <a:r>
              <a:rPr lang="en-US" dirty="0"/>
              <a:t> regulate the flow of information into and out of the cell.</a:t>
            </a:r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026" y="5115696"/>
            <a:ext cx="2907249" cy="174230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0871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bidirectional LSTM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are like an upgrade over LSTMs.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bidirectional LSTMs, each training sequence is presented forward and </a:t>
            </a:r>
            <a:r>
              <a:rPr lang="en-US" dirty="0" smtClean="0"/>
              <a:t>backward </a:t>
            </a:r>
            <a:r>
              <a:rPr lang="en-US" dirty="0"/>
              <a:t>as to separate recurrent nets. Both sequences are connected to the same output layer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Bidirectional </a:t>
            </a:r>
            <a:r>
              <a:rPr lang="en-US" dirty="0"/>
              <a:t>LSTMs have complete information about every point in a given sequence, everything before and after it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This helps </a:t>
            </a:r>
            <a:r>
              <a:rPr lang="en-US" dirty="0" err="1" smtClean="0"/>
              <a:t>yo</a:t>
            </a:r>
            <a:r>
              <a:rPr lang="en-US" dirty="0" smtClean="0"/>
              <a:t> </a:t>
            </a:r>
            <a:r>
              <a:rPr lang="en-US" dirty="0"/>
              <a:t>preserve information from </a:t>
            </a:r>
            <a:r>
              <a:rPr lang="en-US" b="1" dirty="0"/>
              <a:t>both past and future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4562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 Bidirectional LSTM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have to predict the next word of the sentence “ The boys went to…”</a:t>
            </a:r>
          </a:p>
          <a:p>
            <a:pPr marL="0" indent="0">
              <a:buNone/>
            </a:pPr>
            <a:r>
              <a:rPr lang="en-US" dirty="0" smtClean="0"/>
              <a:t>With bidirectional LSTM you will be able to see the information further-</a:t>
            </a:r>
          </a:p>
          <a:p>
            <a:pPr marL="0" indent="0">
              <a:buNone/>
            </a:pPr>
            <a:r>
              <a:rPr lang="en-US" dirty="0" smtClean="0"/>
              <a:t>Forwards LSTM: </a:t>
            </a:r>
            <a:r>
              <a:rPr lang="en-US" dirty="0"/>
              <a:t>The boys went to ....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Backward LSTM: ….and </a:t>
            </a:r>
            <a:r>
              <a:rPr lang="en-US" dirty="0"/>
              <a:t>then they </a:t>
            </a:r>
            <a:r>
              <a:rPr lang="en-US" dirty="0" smtClean="0"/>
              <a:t>got fever playing in pool for long.</a:t>
            </a:r>
          </a:p>
          <a:p>
            <a:pPr marL="0" indent="0">
              <a:buNone/>
            </a:pPr>
            <a:r>
              <a:rPr lang="en-US" dirty="0" smtClean="0"/>
              <a:t>We can see that combining information from past and future we can predict the next word as “pool”.</a:t>
            </a:r>
          </a:p>
          <a:p>
            <a:r>
              <a:rPr lang="en-US" dirty="0" smtClean="0"/>
              <a:t>Bidirectional LSTMs gives better predictions as they can understand context well, and hence used in out proposed model.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9405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6348" y="2262235"/>
            <a:ext cx="3310373" cy="18883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41772" y="2617745"/>
            <a:ext cx="5750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Fig: </a:t>
            </a:r>
            <a:r>
              <a:rPr lang="en-US" dirty="0"/>
              <a:t>The structure of bidirectional LSTM cell used in this paper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121" y="4341340"/>
            <a:ext cx="3852162" cy="238073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577014" y="4018174"/>
            <a:ext cx="60795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Bookman Old Style" panose="02050604050505020204" pitchFamily="18" charset="0"/>
              </a:rPr>
              <a:t>i</a:t>
            </a:r>
            <a:r>
              <a:rPr lang="en-US" i="1" baseline="-25000" dirty="0">
                <a:latin typeface="Bookman Old Style" panose="02050604050505020204" pitchFamily="18" charset="0"/>
              </a:rPr>
              <a:t>t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i="1" dirty="0">
                <a:latin typeface="Bookman Old Style" panose="02050604050505020204" pitchFamily="18" charset="0"/>
              </a:rPr>
              <a:t>f</a:t>
            </a:r>
            <a:r>
              <a:rPr lang="en-US" i="1" baseline="-25000" dirty="0">
                <a:latin typeface="Bookman Old Style" panose="02050604050505020204" pitchFamily="18" charset="0"/>
              </a:rPr>
              <a:t>t</a:t>
            </a:r>
            <a:r>
              <a:rPr lang="en-US" dirty="0">
                <a:latin typeface="Bookman Old Style" panose="02050604050505020204" pitchFamily="18" charset="0"/>
              </a:rPr>
              <a:t>, </a:t>
            </a:r>
            <a:r>
              <a:rPr lang="en-US" i="1" dirty="0" smtClean="0">
                <a:latin typeface="Bookman Old Style" panose="02050604050505020204" pitchFamily="18" charset="0"/>
              </a:rPr>
              <a:t>o</a:t>
            </a:r>
            <a:r>
              <a:rPr lang="en-US" i="1" baseline="-25000" dirty="0" smtClean="0">
                <a:latin typeface="Bookman Old Style" panose="02050604050505020204" pitchFamily="18" charset="0"/>
              </a:rPr>
              <a:t>t</a:t>
            </a:r>
            <a:r>
              <a:rPr lang="en-US" i="1" dirty="0" smtClean="0">
                <a:latin typeface="Bookman Old Style" panose="02050604050505020204" pitchFamily="18" charset="0"/>
              </a:rPr>
              <a:t>, h</a:t>
            </a:r>
            <a:r>
              <a:rPr lang="en-US" i="1" baseline="-25000" dirty="0" smtClean="0">
                <a:latin typeface="Bookman Old Style" panose="02050604050505020204" pitchFamily="18" charset="0"/>
              </a:rPr>
              <a:t>t</a:t>
            </a:r>
            <a:r>
              <a:rPr lang="en-US" dirty="0" smtClean="0"/>
              <a:t> and </a:t>
            </a:r>
            <a:r>
              <a:rPr lang="en-US" i="1" dirty="0">
                <a:latin typeface="Bookman Old Style" panose="02050604050505020204" pitchFamily="18" charset="0"/>
              </a:rPr>
              <a:t>c</a:t>
            </a:r>
            <a:r>
              <a:rPr lang="en-US" i="1" baseline="-25000" dirty="0">
                <a:latin typeface="Bookman Old Style" panose="02050604050505020204" pitchFamily="18" charset="0"/>
              </a:rPr>
              <a:t>t</a:t>
            </a:r>
            <a:r>
              <a:rPr lang="en-US" i="1" dirty="0">
                <a:latin typeface="Bookman Old Style" panose="02050604050505020204" pitchFamily="18" charset="0"/>
              </a:rPr>
              <a:t> </a:t>
            </a:r>
            <a:r>
              <a:rPr lang="en-US" dirty="0"/>
              <a:t>are the input gate, forget </a:t>
            </a:r>
            <a:r>
              <a:rPr lang="en-US" dirty="0" smtClean="0"/>
              <a:t>gate, output gate, hidden state </a:t>
            </a:r>
            <a:r>
              <a:rPr lang="en-US" dirty="0"/>
              <a:t>and memory cell activation vectors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054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304789"/>
            <a:ext cx="8761412" cy="3715011"/>
          </a:xfrm>
        </p:spPr>
        <p:txBody>
          <a:bodyPr/>
          <a:lstStyle/>
          <a:p>
            <a:r>
              <a:rPr lang="en-US" dirty="0" smtClean="0"/>
              <a:t>Statistics explains why over the past decades lot of researches have been performed to recognize driver fatigue and improve road safety.</a:t>
            </a:r>
          </a:p>
          <a:p>
            <a:r>
              <a:rPr lang="en-US" dirty="0" smtClean="0"/>
              <a:t>Frequent yawning is one of the prominent signs of fatigue that can lead to drowsy driving.</a:t>
            </a:r>
          </a:p>
          <a:p>
            <a:r>
              <a:rPr lang="en-US" dirty="0" smtClean="0"/>
              <a:t>The </a:t>
            </a:r>
            <a:r>
              <a:rPr lang="en-US" dirty="0"/>
              <a:t>accurate and robust detection of yawning is difficult </a:t>
            </a:r>
            <a:r>
              <a:rPr lang="en-US" dirty="0" smtClean="0"/>
              <a:t>due to </a:t>
            </a:r>
            <a:r>
              <a:rPr lang="en-US" dirty="0"/>
              <a:t>the complicated facial actions and expressions of drivers </a:t>
            </a:r>
            <a:r>
              <a:rPr lang="en-US" dirty="0" smtClean="0"/>
              <a:t>in the </a:t>
            </a:r>
            <a:r>
              <a:rPr lang="en-US" dirty="0"/>
              <a:t>real driving </a:t>
            </a:r>
            <a:r>
              <a:rPr lang="en-US" dirty="0" smtClean="0"/>
              <a:t>environment.</a:t>
            </a:r>
          </a:p>
          <a:p>
            <a:r>
              <a:rPr lang="en-US" dirty="0" smtClean="0"/>
              <a:t>In this paper, a novel approach to detect yawning based on subtle facial action recognition is proposed. A 3D convolution network with Low time sampling and bidirectional LSTM networks for spatial temporal feature extraction followed by softmax for classification.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9482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about Bidirectional LSTM Cell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347784"/>
            <a:ext cx="8761412" cy="3672016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/>
              <a:t>σ </a:t>
            </a:r>
            <a:r>
              <a:rPr lang="en-US" dirty="0"/>
              <a:t>is the definition of a function, and tanh is the </a:t>
            </a:r>
            <a:r>
              <a:rPr lang="en-US" dirty="0" smtClean="0"/>
              <a:t>hyperbolic tangent function</a:t>
            </a:r>
          </a:p>
          <a:p>
            <a:r>
              <a:rPr lang="en-US" dirty="0"/>
              <a:t>The forget gate </a:t>
            </a:r>
            <a:r>
              <a:rPr lang="en-US" i="1" dirty="0">
                <a:latin typeface="Bookman Old Style" panose="02050604050505020204" pitchFamily="18" charset="0"/>
              </a:rPr>
              <a:t>f</a:t>
            </a:r>
            <a:r>
              <a:rPr lang="en-US" i="1" baseline="-25000" dirty="0">
                <a:latin typeface="Bookman Old Style" panose="02050604050505020204" pitchFamily="18" charset="0"/>
              </a:rPr>
              <a:t>t </a:t>
            </a:r>
            <a:r>
              <a:rPr lang="en-US" dirty="0" smtClean="0"/>
              <a:t>decides </a:t>
            </a:r>
            <a:r>
              <a:rPr lang="en-US" dirty="0"/>
              <a:t>clearance of </a:t>
            </a:r>
            <a:r>
              <a:rPr lang="en-US" dirty="0" smtClean="0"/>
              <a:t>information from </a:t>
            </a:r>
            <a:r>
              <a:rPr lang="en-US" dirty="0"/>
              <a:t>the memory cell </a:t>
            </a:r>
            <a:r>
              <a:rPr lang="en-US" i="1" dirty="0" smtClean="0"/>
              <a:t>ct</a:t>
            </a:r>
          </a:p>
          <a:p>
            <a:r>
              <a:rPr lang="en-US" dirty="0"/>
              <a:t>The input </a:t>
            </a:r>
            <a:r>
              <a:rPr lang="en-US" dirty="0" smtClean="0"/>
              <a:t>gate </a:t>
            </a:r>
            <a:r>
              <a:rPr lang="en-US" i="1" dirty="0">
                <a:latin typeface="Bookman Old Style" panose="02050604050505020204" pitchFamily="18" charset="0"/>
              </a:rPr>
              <a:t>i</a:t>
            </a:r>
            <a:r>
              <a:rPr lang="en-US" i="1" baseline="-25000" dirty="0">
                <a:latin typeface="Bookman Old Style" panose="02050604050505020204" pitchFamily="18" charset="0"/>
              </a:rPr>
              <a:t>t </a:t>
            </a:r>
            <a:r>
              <a:rPr lang="en-US" dirty="0" smtClean="0"/>
              <a:t>decides when new information </a:t>
            </a:r>
            <a:r>
              <a:rPr lang="en-US" dirty="0"/>
              <a:t>should be incorporated into the </a:t>
            </a:r>
            <a:r>
              <a:rPr lang="en-US" dirty="0" smtClean="0"/>
              <a:t>memory</a:t>
            </a:r>
          </a:p>
          <a:p>
            <a:r>
              <a:rPr lang="en-US" dirty="0"/>
              <a:t>The </a:t>
            </a:r>
            <a:r>
              <a:rPr lang="en-US" dirty="0" smtClean="0"/>
              <a:t>tanh layer </a:t>
            </a:r>
            <a:r>
              <a:rPr lang="en-US" i="1" dirty="0">
                <a:solidFill>
                  <a:schemeClr val="tx1"/>
                </a:solidFill>
                <a:latin typeface="Bookman Old Style" panose="02050604050505020204" pitchFamily="18" charset="0"/>
              </a:rPr>
              <a:t>g</a:t>
            </a:r>
            <a:r>
              <a:rPr lang="en-US" i="1" baseline="-25000" dirty="0">
                <a:solidFill>
                  <a:schemeClr val="tx1"/>
                </a:solidFill>
                <a:latin typeface="Bookman Old Style" panose="02050604050505020204" pitchFamily="18" charset="0"/>
              </a:rPr>
              <a:t>t</a:t>
            </a:r>
            <a:r>
              <a:rPr lang="en-US" i="1" dirty="0" smtClean="0"/>
              <a:t> </a:t>
            </a:r>
            <a:r>
              <a:rPr lang="en-US" dirty="0"/>
              <a:t>generates a candidate set of values that will be added </a:t>
            </a:r>
            <a:r>
              <a:rPr lang="en-US" dirty="0" smtClean="0"/>
              <a:t>to the </a:t>
            </a:r>
            <a:r>
              <a:rPr lang="en-US" dirty="0"/>
              <a:t>memory cell with the approval of the input </a:t>
            </a:r>
            <a:r>
              <a:rPr lang="en-US" dirty="0" smtClean="0"/>
              <a:t>gate</a:t>
            </a:r>
          </a:p>
          <a:p>
            <a:r>
              <a:rPr lang="en-US" dirty="0"/>
              <a:t>the memory cell </a:t>
            </a:r>
            <a:r>
              <a:rPr lang="en-US" i="1" dirty="0"/>
              <a:t>ct </a:t>
            </a:r>
            <a:r>
              <a:rPr lang="en-US" dirty="0"/>
              <a:t>is updated on the basis </a:t>
            </a:r>
            <a:r>
              <a:rPr lang="en-US" dirty="0" smtClean="0"/>
              <a:t>of the </a:t>
            </a:r>
            <a:r>
              <a:rPr lang="en-US" dirty="0"/>
              <a:t>input gate </a:t>
            </a:r>
            <a:r>
              <a:rPr lang="en-US" i="1" dirty="0">
                <a:latin typeface="Bookman Old Style" panose="02050604050505020204" pitchFamily="18" charset="0"/>
              </a:rPr>
              <a:t>i</a:t>
            </a:r>
            <a:r>
              <a:rPr lang="en-US" i="1" baseline="-25000" dirty="0">
                <a:latin typeface="Bookman Old Style" panose="02050604050505020204" pitchFamily="18" charset="0"/>
              </a:rPr>
              <a:t>t</a:t>
            </a:r>
            <a:r>
              <a:rPr lang="en-US" dirty="0" smtClean="0"/>
              <a:t>, </a:t>
            </a:r>
            <a:r>
              <a:rPr lang="en-US" dirty="0"/>
              <a:t>forget gate </a:t>
            </a:r>
            <a:r>
              <a:rPr lang="en-US" i="1" dirty="0">
                <a:latin typeface="Bookman Old Style" panose="02050604050505020204" pitchFamily="18" charset="0"/>
              </a:rPr>
              <a:t>f</a:t>
            </a:r>
            <a:r>
              <a:rPr lang="en-US" i="1" baseline="-25000" dirty="0">
                <a:latin typeface="Bookman Old Style" panose="02050604050505020204" pitchFamily="18" charset="0"/>
              </a:rPr>
              <a:t>t</a:t>
            </a:r>
            <a:r>
              <a:rPr lang="en-US" dirty="0" smtClean="0"/>
              <a:t>, </a:t>
            </a:r>
            <a:r>
              <a:rPr lang="en-US" dirty="0"/>
              <a:t>and new candidate values </a:t>
            </a:r>
            <a:r>
              <a:rPr lang="en-US" sz="1900" i="1" dirty="0">
                <a:solidFill>
                  <a:schemeClr val="tx1"/>
                </a:solidFill>
                <a:latin typeface="Bookman Old Style" panose="02050604050505020204" pitchFamily="18" charset="0"/>
              </a:rPr>
              <a:t>g</a:t>
            </a:r>
            <a:r>
              <a:rPr lang="en-US" sz="1900" i="1" baseline="-25000" dirty="0">
                <a:solidFill>
                  <a:schemeClr val="tx1"/>
                </a:solidFill>
                <a:latin typeface="Bookman Old Style" panose="02050604050505020204" pitchFamily="18" charset="0"/>
              </a:rPr>
              <a:t>t</a:t>
            </a:r>
            <a:r>
              <a:rPr lang="en-US" dirty="0" smtClean="0"/>
              <a:t>.</a:t>
            </a:r>
          </a:p>
          <a:p>
            <a:r>
              <a:rPr lang="en-US" dirty="0"/>
              <a:t>the output gate </a:t>
            </a:r>
            <a:r>
              <a:rPr lang="en-US" i="1" dirty="0"/>
              <a:t>ot </a:t>
            </a:r>
            <a:r>
              <a:rPr lang="en-US" dirty="0"/>
              <a:t>controls the status and </a:t>
            </a:r>
            <a:r>
              <a:rPr lang="en-US" dirty="0" smtClean="0"/>
              <a:t>memory information </a:t>
            </a:r>
            <a:r>
              <a:rPr lang="en-US" dirty="0"/>
              <a:t>of the hidden </a:t>
            </a:r>
            <a:r>
              <a:rPr lang="en-US" dirty="0" smtClean="0"/>
              <a:t>state</a:t>
            </a:r>
          </a:p>
          <a:p>
            <a:r>
              <a:rPr lang="en-US" dirty="0"/>
              <a:t>The hidden state is </a:t>
            </a:r>
            <a:r>
              <a:rPr lang="en-US" dirty="0" smtClean="0"/>
              <a:t>represented as </a:t>
            </a:r>
            <a:r>
              <a:rPr lang="en-US" dirty="0"/>
              <a:t>a product between a function of the memory cell state and </a:t>
            </a:r>
            <a:r>
              <a:rPr lang="en-US" dirty="0" smtClean="0"/>
              <a:t>the output </a:t>
            </a:r>
            <a:r>
              <a:rPr lang="en-US" dirty="0"/>
              <a:t>gate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5109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Fully Connected Network (FC)</a:t>
            </a:r>
          </a:p>
          <a:p>
            <a:r>
              <a:rPr lang="en-US" dirty="0"/>
              <a:t>Fully connected layers connect every neuron in one layer to every neuron in another </a:t>
            </a:r>
            <a:r>
              <a:rPr lang="en-US" dirty="0" smtClean="0"/>
              <a:t>layer</a:t>
            </a:r>
          </a:p>
          <a:p>
            <a:pPr marL="0" indent="0">
              <a:buNone/>
            </a:pPr>
            <a:r>
              <a:rPr lang="en-US" b="1" dirty="0" err="1" smtClean="0"/>
              <a:t>Softmax</a:t>
            </a:r>
            <a:endParaRPr lang="en-US" b="1" dirty="0" smtClean="0"/>
          </a:p>
          <a:p>
            <a:r>
              <a:rPr lang="en-US" dirty="0" smtClean="0"/>
              <a:t>An activation function used multi-classification in logistic regression model</a:t>
            </a:r>
          </a:p>
          <a:p>
            <a:r>
              <a:rPr lang="en-US" dirty="0"/>
              <a:t>The </a:t>
            </a:r>
            <a:r>
              <a:rPr lang="en-US" dirty="0" err="1"/>
              <a:t>softmax</a:t>
            </a:r>
            <a:r>
              <a:rPr lang="en-US" dirty="0"/>
              <a:t> function can be used in a </a:t>
            </a:r>
            <a:r>
              <a:rPr lang="en-US" dirty="0" smtClean="0"/>
              <a:t>classifier when </a:t>
            </a:r>
            <a:r>
              <a:rPr lang="en-US" dirty="0"/>
              <a:t>the classes are mutually exclusive.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6057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29" y="1168549"/>
            <a:ext cx="10939093" cy="45191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11354" y="6165908"/>
            <a:ext cx="7139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 3: Structure of 3D LTS Network</a:t>
            </a:r>
            <a:endParaRPr lang="en-US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25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</a:t>
            </a:r>
            <a:r>
              <a:rPr lang="en-US" dirty="0" err="1" smtClean="0"/>
              <a:t>Caffe</a:t>
            </a:r>
            <a:r>
              <a:rPr lang="en-US" dirty="0" smtClean="0"/>
              <a:t> 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Caffe</a:t>
            </a:r>
            <a:r>
              <a:rPr lang="en-US" dirty="0" smtClean="0"/>
              <a:t> </a:t>
            </a:r>
            <a:r>
              <a:rPr lang="en-US" dirty="0"/>
              <a:t>provides a complete toolkit for training, </a:t>
            </a:r>
            <a:r>
              <a:rPr lang="en-US" dirty="0" smtClean="0"/>
              <a:t>testing, </a:t>
            </a:r>
            <a:r>
              <a:rPr lang="en-US" dirty="0" err="1" smtClean="0"/>
              <a:t>finetuning</a:t>
            </a:r>
            <a:r>
              <a:rPr lang="en-US" dirty="0"/>
              <a:t>, and deploying models, with well-documented </a:t>
            </a:r>
            <a:r>
              <a:rPr lang="en-US" dirty="0" smtClean="0"/>
              <a:t>examples </a:t>
            </a:r>
            <a:r>
              <a:rPr lang="en-US" dirty="0"/>
              <a:t>for all of these tasks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eatures</a:t>
            </a:r>
          </a:p>
          <a:p>
            <a:r>
              <a:rPr lang="en-US" dirty="0" smtClean="0"/>
              <a:t>Modularity</a:t>
            </a:r>
          </a:p>
          <a:p>
            <a:r>
              <a:rPr lang="en-US" dirty="0" smtClean="0"/>
              <a:t>Test coverage</a:t>
            </a:r>
          </a:p>
          <a:p>
            <a:r>
              <a:rPr lang="en-US" dirty="0"/>
              <a:t>Python and MATLAB </a:t>
            </a:r>
            <a:r>
              <a:rPr lang="en-US" dirty="0" smtClean="0"/>
              <a:t>bindings</a:t>
            </a:r>
          </a:p>
          <a:p>
            <a:r>
              <a:rPr lang="en-US" dirty="0"/>
              <a:t>Pre-trained reference </a:t>
            </a:r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6747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Advantages:</a:t>
            </a:r>
          </a:p>
          <a:p>
            <a:r>
              <a:rPr lang="en-US" dirty="0" err="1" smtClean="0"/>
              <a:t>Caffe</a:t>
            </a:r>
            <a:r>
              <a:rPr lang="en-US" dirty="0" smtClean="0"/>
              <a:t> </a:t>
            </a:r>
            <a:r>
              <a:rPr lang="en-US" dirty="0"/>
              <a:t>provides a complete set of layer </a:t>
            </a:r>
            <a:r>
              <a:rPr lang="en-US" dirty="0" smtClean="0"/>
              <a:t>: convolution</a:t>
            </a:r>
            <a:r>
              <a:rPr lang="en-US" dirty="0"/>
              <a:t>, pooling, inner products, nonlinearities like </a:t>
            </a:r>
            <a:r>
              <a:rPr lang="en-US" dirty="0" err="1" smtClean="0"/>
              <a:t>rectifed</a:t>
            </a:r>
            <a:r>
              <a:rPr lang="en-US" dirty="0" smtClean="0"/>
              <a:t> linear </a:t>
            </a:r>
            <a:r>
              <a:rPr lang="en-US" dirty="0"/>
              <a:t>and logistic, local response normalization, </a:t>
            </a:r>
            <a:r>
              <a:rPr lang="en-US" dirty="0" smtClean="0"/>
              <a:t>elementwise </a:t>
            </a:r>
            <a:r>
              <a:rPr lang="en-US" dirty="0"/>
              <a:t>operations, and losses like </a:t>
            </a:r>
            <a:r>
              <a:rPr lang="en-US" dirty="0" err="1"/>
              <a:t>softmax</a:t>
            </a:r>
            <a:r>
              <a:rPr lang="en-US" dirty="0"/>
              <a:t> and hinge. </a:t>
            </a:r>
            <a:endParaRPr lang="en-US" dirty="0" smtClean="0"/>
          </a:p>
          <a:p>
            <a:r>
              <a:rPr lang="en-US" dirty="0" smtClean="0"/>
              <a:t>Coding custom </a:t>
            </a:r>
            <a:r>
              <a:rPr lang="en-US" dirty="0"/>
              <a:t>layers requires minimal </a:t>
            </a:r>
            <a:r>
              <a:rPr lang="en-US" dirty="0" smtClean="0"/>
              <a:t>effort.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57" t="14382"/>
          <a:stretch/>
        </p:blipFill>
        <p:spPr>
          <a:xfrm>
            <a:off x="1037967" y="4311650"/>
            <a:ext cx="8585252" cy="19853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98141" y="6296968"/>
            <a:ext cx="6664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Comparison of popular deep learning frameworks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9873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Two datasets are used here:</a:t>
            </a:r>
          </a:p>
          <a:p>
            <a:pPr lvl="1"/>
            <a:r>
              <a:rPr lang="en-US" dirty="0" err="1" smtClean="0"/>
              <a:t>yawDDR</a:t>
            </a:r>
            <a:endParaRPr lang="en-US" dirty="0" smtClean="0"/>
          </a:p>
          <a:p>
            <a:pPr lvl="1"/>
            <a:r>
              <a:rPr lang="en-US" dirty="0"/>
              <a:t>Multi-Facial Action Yawning </a:t>
            </a:r>
            <a:r>
              <a:rPr lang="en-US" dirty="0" smtClean="0"/>
              <a:t>Dataset (</a:t>
            </a:r>
            <a:r>
              <a:rPr lang="en-US" dirty="0"/>
              <a:t>S</a:t>
            </a:r>
            <a:r>
              <a:rPr lang="en-US" dirty="0" smtClean="0"/>
              <a:t>elf Collected)</a:t>
            </a:r>
            <a:endParaRPr lang="en-US" dirty="0"/>
          </a:p>
          <a:p>
            <a:pPr marL="0" indent="0">
              <a:buNone/>
            </a:pPr>
            <a:r>
              <a:rPr lang="en-US" b="1" dirty="0" smtClean="0"/>
              <a:t>YawDDR</a:t>
            </a:r>
          </a:p>
          <a:p>
            <a:r>
              <a:rPr lang="en-US" dirty="0"/>
              <a:t>C</a:t>
            </a:r>
            <a:r>
              <a:rPr lang="en-US" dirty="0" smtClean="0"/>
              <a:t>ontains </a:t>
            </a:r>
            <a:r>
              <a:rPr lang="en-US" dirty="0"/>
              <a:t>a series of action videos </a:t>
            </a:r>
            <a:r>
              <a:rPr lang="en-US" dirty="0" smtClean="0"/>
              <a:t>collected from </a:t>
            </a:r>
            <a:r>
              <a:rPr lang="en-US" dirty="0"/>
              <a:t>volunteers of different genders, ages, countries, </a:t>
            </a:r>
            <a:r>
              <a:rPr lang="en-US" dirty="0" smtClean="0"/>
              <a:t>and ethnicities.</a:t>
            </a:r>
          </a:p>
          <a:p>
            <a:r>
              <a:rPr lang="en-US" dirty="0" smtClean="0"/>
              <a:t>Videos are shot in daylight/illuminated conditions</a:t>
            </a:r>
          </a:p>
          <a:p>
            <a:r>
              <a:rPr lang="en-US" dirty="0" smtClean="0"/>
              <a:t>Contains 3 or 4 videos of each driver with different mouth actions like talking, yawning and  yawning while talking</a:t>
            </a:r>
          </a:p>
          <a:p>
            <a:r>
              <a:rPr lang="en-US" dirty="0" smtClean="0"/>
              <a:t>Length of videos is 8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6085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36" y="4211595"/>
            <a:ext cx="4053789" cy="986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81" y="312780"/>
            <a:ext cx="5962650" cy="22288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5536" y="2802358"/>
            <a:ext cx="7780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</a:t>
            </a:r>
            <a:r>
              <a:rPr lang="en-US" dirty="0" smtClean="0"/>
              <a:t>mage </a:t>
            </a:r>
            <a:r>
              <a:rPr lang="en-US" dirty="0"/>
              <a:t>sequences of two types of action in YawDDR dataset (a)</a:t>
            </a:r>
          </a:p>
          <a:p>
            <a:r>
              <a:rPr lang="en-US" dirty="0"/>
              <a:t>Talking. (b) Yawning.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68562" y="4316627"/>
            <a:ext cx="5552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sequences in YawDDR dataset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309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MFAY</a:t>
            </a:r>
          </a:p>
          <a:p>
            <a:r>
              <a:rPr lang="en-US" dirty="0" smtClean="0"/>
              <a:t>Dataset was developed to include more facial actions than what publicly available datasets could provide.</a:t>
            </a:r>
          </a:p>
          <a:p>
            <a:r>
              <a:rPr lang="en-US" dirty="0" smtClean="0"/>
              <a:t>Mimics external conditions of YawDDR dataset.</a:t>
            </a:r>
          </a:p>
          <a:p>
            <a:r>
              <a:rPr lang="en-US" dirty="0" smtClean="0"/>
              <a:t>Facial actions include: </a:t>
            </a:r>
            <a:r>
              <a:rPr lang="en-US" dirty="0"/>
              <a:t>talking (T), yawning while talking (YT), yawning (Y),</a:t>
            </a:r>
          </a:p>
          <a:p>
            <a:r>
              <a:rPr lang="en-US" dirty="0"/>
              <a:t>singing (S), </a:t>
            </a:r>
            <a:r>
              <a:rPr lang="en-US" dirty="0" smtClean="0"/>
              <a:t>yawning while </a:t>
            </a:r>
            <a:r>
              <a:rPr lang="en-US" dirty="0"/>
              <a:t>singing (YS), and shouting (ST</a:t>
            </a:r>
            <a:r>
              <a:rPr lang="en-US" dirty="0" smtClean="0"/>
              <a:t>).</a:t>
            </a:r>
          </a:p>
          <a:p>
            <a:r>
              <a:rPr lang="en-US" dirty="0" smtClean="0"/>
              <a:t>Length of each image sequence is 5 seconds.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3254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r="-42" b="8962"/>
          <a:stretch/>
        </p:blipFill>
        <p:spPr>
          <a:xfrm>
            <a:off x="576649" y="443985"/>
            <a:ext cx="8765059" cy="19120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52152" y="2314833"/>
            <a:ext cx="7900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(a) Yawning                       (b) Singing                             (c)Shouting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85" y="3187146"/>
            <a:ext cx="3660861" cy="27357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16843" y="3641124"/>
            <a:ext cx="5387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video sequences in MFAY dataset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5659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Existing yawning detection methods are based on static images and lack temporal features. </a:t>
            </a:r>
          </a:p>
          <a:p>
            <a:r>
              <a:rPr lang="en-US" dirty="0" smtClean="0"/>
              <a:t>They are inefficient in situations such as tilted head and expressions with same deformation as yawning.</a:t>
            </a:r>
          </a:p>
          <a:p>
            <a:r>
              <a:rPr lang="en-US" dirty="0" smtClean="0"/>
              <a:t>The proposed model is created in a way to overcome the challenges posed by the existing model.</a:t>
            </a:r>
          </a:p>
          <a:p>
            <a:r>
              <a:rPr lang="en-US" dirty="0" smtClean="0"/>
              <a:t>Firstly, it proposes an improved key frame algorithm that has reduced computation costs and improved </a:t>
            </a:r>
            <a:r>
              <a:rPr lang="en-US" dirty="0" err="1" smtClean="0"/>
              <a:t>keyframe</a:t>
            </a:r>
            <a:r>
              <a:rPr lang="en-US" dirty="0" smtClean="0"/>
              <a:t> selection.</a:t>
            </a:r>
          </a:p>
          <a:p>
            <a:r>
              <a:rPr lang="en-US" dirty="0" smtClean="0"/>
              <a:t>Secondly, utilizing 3D convolution network with LTS and LSTM has improved the prediction by considering short and long term video sequences to gain context of the facial action.</a:t>
            </a:r>
          </a:p>
          <a:p>
            <a:r>
              <a:rPr lang="en-US" dirty="0" smtClean="0"/>
              <a:t>This method is extensively tested on self collected as well as YawDDR dataset.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95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323070"/>
            <a:ext cx="8761412" cy="41034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Existing yawning detection methods can be classified into three categories</a:t>
            </a:r>
          </a:p>
          <a:p>
            <a:pPr>
              <a:buFont typeface="+mj-lt"/>
              <a:buAutoNum type="arabicPeriod"/>
            </a:pPr>
            <a:r>
              <a:rPr lang="en-US" b="1" dirty="0" smtClean="0"/>
              <a:t>Appearance based method </a:t>
            </a:r>
            <a:r>
              <a:rPr lang="en-US" dirty="0" smtClean="0"/>
              <a:t>detects yawning through variations in the     aspect ratio of the mouth profile.</a:t>
            </a:r>
          </a:p>
          <a:p>
            <a:pPr lvl="1"/>
            <a:r>
              <a:rPr lang="en-US" dirty="0"/>
              <a:t>Critical value of the aspect ratio was determined using a series of experiments and if aspect ratio of a particular sample falls below the threshold its characterized as yawning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Advantage : </a:t>
            </a:r>
            <a:r>
              <a:rPr lang="en-US" dirty="0"/>
              <a:t>L</a:t>
            </a:r>
            <a:r>
              <a:rPr lang="en-US" dirty="0" smtClean="0"/>
              <a:t>ow </a:t>
            </a:r>
            <a:r>
              <a:rPr lang="en-US" dirty="0"/>
              <a:t>computation cost</a:t>
            </a:r>
          </a:p>
          <a:p>
            <a:pPr lvl="1"/>
            <a:r>
              <a:rPr lang="en-US" dirty="0"/>
              <a:t>Limitations: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Difficult to determine when tester’s facial feature points when the head rotated at certain angle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calculation of threshold is sensitive to external factors and the anti-noise capability is poor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camera jitter may result in missed or false detection.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+mj-lt"/>
              <a:buAutoNum type="arabicPeriod"/>
            </a:pPr>
            <a:endParaRPr lang="en-US" dirty="0" smtClean="0"/>
          </a:p>
          <a:p>
            <a:pPr>
              <a:buFont typeface="+mj-lt"/>
              <a:buAutoNum type="arabicPeriod"/>
            </a:pPr>
            <a:endParaRPr lang="en-US" dirty="0" smtClean="0"/>
          </a:p>
          <a:p>
            <a:pPr>
              <a:buFont typeface="+mj-lt"/>
              <a:buAutoNum type="arabicPeriod"/>
            </a:pPr>
            <a:endParaRPr lang="en-US" dirty="0" smtClean="0"/>
          </a:p>
          <a:p>
            <a:pPr lvl="2">
              <a:buFont typeface="Arial" panose="020B0604020202020204" pitchFamily="34" charset="0"/>
              <a:buChar char="•"/>
            </a:pP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2">
              <a:buFont typeface="Arial" panose="020B0604020202020204" pitchFamily="34" charset="0"/>
              <a:buChar char="•"/>
            </a:pP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2">
              <a:buFont typeface="Arial" panose="020B0604020202020204" pitchFamily="34" charset="0"/>
              <a:buChar char="•"/>
            </a:pP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2">
              <a:buFont typeface="Arial" panose="020B0604020202020204" pitchFamily="34" charset="0"/>
              <a:buChar char="•"/>
            </a:pPr>
            <a:endParaRPr lang="en-US" dirty="0"/>
          </a:p>
          <a:p>
            <a:pPr marL="400050" lvl="1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3668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Enhancement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future, image preprocessing methods can be further improved to deal with images with low resolution and blurry images.</a:t>
            </a:r>
          </a:p>
          <a:p>
            <a:r>
              <a:rPr lang="en-US" dirty="0" smtClean="0"/>
              <a:t>Keyframe algorithm can also be further improved to handle with diverse illumination conditions.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2724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[1] </a:t>
            </a:r>
            <a:r>
              <a:rPr lang="en-US" dirty="0">
                <a:hlinkClick r:id="rId2"/>
              </a:rPr>
              <a:t>https://www.nsc.org/road-safety/safety-topics/fatigued-driving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[2] </a:t>
            </a:r>
            <a:r>
              <a:rPr lang="en-US" dirty="0" smtClean="0"/>
              <a:t>D</a:t>
            </a:r>
            <a:r>
              <a:rPr lang="en-US" dirty="0"/>
              <a:t>. Tran, L. </a:t>
            </a:r>
            <a:r>
              <a:rPr lang="en-US" dirty="0" err="1"/>
              <a:t>Bourdev</a:t>
            </a:r>
            <a:r>
              <a:rPr lang="en-US" dirty="0"/>
              <a:t>, R. Fergus, L. </a:t>
            </a:r>
            <a:r>
              <a:rPr lang="en-US" dirty="0" err="1"/>
              <a:t>Torresani</a:t>
            </a:r>
            <a:r>
              <a:rPr lang="en-US" dirty="0"/>
              <a:t>, and M. </a:t>
            </a:r>
            <a:r>
              <a:rPr lang="en-US" dirty="0" err="1"/>
              <a:t>Paluri</a:t>
            </a:r>
            <a:r>
              <a:rPr lang="en-US" dirty="0"/>
              <a:t>, “</a:t>
            </a:r>
            <a:r>
              <a:rPr lang="en-US" dirty="0" smtClean="0"/>
              <a:t>Learning spatiotemporal features with 3D convolutional networks,” in </a:t>
            </a:r>
            <a:r>
              <a:rPr lang="en-US" i="1" dirty="0" smtClean="0"/>
              <a:t>Proc. IEEE Int. Conf. </a:t>
            </a:r>
            <a:r>
              <a:rPr lang="en-US" i="1" dirty="0" err="1" smtClean="0"/>
              <a:t>Comput</a:t>
            </a:r>
            <a:r>
              <a:rPr lang="en-US" i="1" dirty="0" smtClean="0"/>
              <a:t>. </a:t>
            </a:r>
            <a:r>
              <a:rPr lang="en-US" i="1" dirty="0" err="1" smtClean="0"/>
              <a:t>Visin</a:t>
            </a:r>
            <a:r>
              <a:rPr lang="en-US" i="1" dirty="0" smtClean="0"/>
              <a:t>.</a:t>
            </a:r>
            <a:r>
              <a:rPr lang="en-US" dirty="0" smtClean="0"/>
              <a:t>, Santiago, 2015, pp. 4489–4497</a:t>
            </a:r>
          </a:p>
          <a:p>
            <a:pPr marL="0" indent="0">
              <a:buNone/>
            </a:pPr>
            <a:r>
              <a:rPr lang="en-US" dirty="0" smtClean="0"/>
              <a:t>[</a:t>
            </a:r>
            <a:r>
              <a:rPr lang="en-US" dirty="0"/>
              <a:t>3]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ai.stackexchange.com/questions/13692/when-should-i-use-3d-convolution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[4]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en.wikipedia.org/wiki/Long_short-term_memory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[5]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www.geeksforgeeks.org/introduction-to-recurrent-neural-network/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[6] </a:t>
            </a:r>
            <a:r>
              <a:rPr lang="en-US" dirty="0">
                <a:hlinkClick r:id="rId6"/>
              </a:rPr>
              <a:t>https://intellipaat.com/blog/what-is-lstm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[7] https://stackoverflow.com/questions/43035827/whats-the-difference-between-a-bidirectional-lstm-and-an-lstm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89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34962" y="3244334"/>
            <a:ext cx="55440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dirty="0">
                <a:ln/>
                <a:solidFill>
                  <a:schemeClr val="bg1"/>
                </a:solidFill>
              </a:rPr>
              <a:t>Thank </a:t>
            </a:r>
            <a:r>
              <a:rPr lang="en-US" sz="7200" b="1" dirty="0" smtClean="0">
                <a:ln/>
                <a:solidFill>
                  <a:schemeClr val="bg1"/>
                </a:solidFill>
              </a:rPr>
              <a:t>You </a:t>
            </a:r>
            <a:endParaRPr lang="en-US" sz="7200" dirty="0"/>
          </a:p>
        </p:txBody>
      </p:sp>
      <p:pic>
        <p:nvPicPr>
          <p:cNvPr id="1030" name="Picture 6" descr="closeup photo of ballpoint pen and hardbound cover boon on tab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181600" y="2967334"/>
            <a:ext cx="5766486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You!</a:t>
            </a:r>
            <a:endParaRPr lang="en-US" sz="66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77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6921" y="2306594"/>
            <a:ext cx="8761412" cy="4481383"/>
          </a:xfrm>
        </p:spPr>
        <p:txBody>
          <a:bodyPr>
            <a:normAutofit fontScale="85000" lnSpcReduction="20000"/>
          </a:bodyPr>
          <a:lstStyle/>
          <a:p>
            <a:pPr>
              <a:buFont typeface="+mj-lt"/>
              <a:buAutoNum type="arabicPeriod" startAt="2"/>
            </a:pPr>
            <a:r>
              <a:rPr lang="en-US" b="1" dirty="0"/>
              <a:t>Handcraft feature based method </a:t>
            </a:r>
            <a:r>
              <a:rPr lang="en-US" dirty="0"/>
              <a:t>evaluated facial representation based on statistical local </a:t>
            </a:r>
            <a:r>
              <a:rPr lang="en-US" dirty="0" smtClean="0"/>
              <a:t>features. Various techniques were used.</a:t>
            </a:r>
            <a:endParaRPr lang="en-US" dirty="0"/>
          </a:p>
          <a:p>
            <a:r>
              <a:rPr lang="en-US" dirty="0"/>
              <a:t>The AdaBoost algorithm was adopted to learn the most </a:t>
            </a:r>
            <a:r>
              <a:rPr lang="en-US" dirty="0" smtClean="0"/>
              <a:t>discriminating fatigue </a:t>
            </a:r>
            <a:r>
              <a:rPr lang="en-US" dirty="0"/>
              <a:t>facial (Local Binary Pattern) LBP feature from a</a:t>
            </a:r>
            <a:r>
              <a:rPr lang="en-US" dirty="0" smtClean="0"/>
              <a:t> </a:t>
            </a:r>
            <a:r>
              <a:rPr lang="en-US" dirty="0"/>
              <a:t>large pool of LBP </a:t>
            </a:r>
            <a:r>
              <a:rPr lang="en-US" dirty="0" smtClean="0"/>
              <a:t>features</a:t>
            </a:r>
          </a:p>
          <a:p>
            <a:r>
              <a:rPr lang="en-US" dirty="0"/>
              <a:t>H</a:t>
            </a:r>
            <a:r>
              <a:rPr lang="en-US" dirty="0" smtClean="0"/>
              <a:t>istogram </a:t>
            </a:r>
            <a:r>
              <a:rPr lang="en-US" dirty="0"/>
              <a:t>values </a:t>
            </a:r>
            <a:r>
              <a:rPr lang="en-US" dirty="0" smtClean="0"/>
              <a:t>are obtained </a:t>
            </a:r>
            <a:r>
              <a:rPr lang="en-US" dirty="0"/>
              <a:t>from the </a:t>
            </a:r>
            <a:r>
              <a:rPr lang="en-US" dirty="0" smtClean="0"/>
              <a:t>vertical projection </a:t>
            </a:r>
            <a:r>
              <a:rPr lang="en-US" dirty="0"/>
              <a:t>of the lower part of the face. The presence of </a:t>
            </a:r>
            <a:r>
              <a:rPr lang="en-US" dirty="0" smtClean="0"/>
              <a:t>yawning was </a:t>
            </a:r>
            <a:r>
              <a:rPr lang="en-US" dirty="0"/>
              <a:t>indicated by a black blob in the mouth region of </a:t>
            </a:r>
            <a:r>
              <a:rPr lang="en-US" dirty="0" smtClean="0"/>
              <a:t>the binary image</a:t>
            </a:r>
          </a:p>
          <a:p>
            <a:r>
              <a:rPr lang="en-US" dirty="0"/>
              <a:t>Y</a:t>
            </a:r>
            <a:r>
              <a:rPr lang="en-US" dirty="0" smtClean="0"/>
              <a:t>awning </a:t>
            </a:r>
            <a:r>
              <a:rPr lang="en-US" dirty="0"/>
              <a:t>detection framework based on mouth </a:t>
            </a:r>
            <a:r>
              <a:rPr lang="en-US" dirty="0" smtClean="0"/>
              <a:t>inner contour </a:t>
            </a:r>
            <a:r>
              <a:rPr lang="en-US" dirty="0"/>
              <a:t>corner detection and curve fitting of corner </a:t>
            </a:r>
            <a:r>
              <a:rPr lang="en-US" dirty="0" smtClean="0"/>
              <a:t>points</a:t>
            </a:r>
          </a:p>
          <a:p>
            <a:r>
              <a:rPr lang="en-US" dirty="0" smtClean="0"/>
              <a:t>Another proposed method was  </a:t>
            </a:r>
            <a:r>
              <a:rPr lang="en-US" dirty="0"/>
              <a:t>based on the study of the spatiotemporal </a:t>
            </a:r>
            <a:r>
              <a:rPr lang="en-US" dirty="0" smtClean="0"/>
              <a:t>descriptors of </a:t>
            </a:r>
            <a:r>
              <a:rPr lang="en-US" dirty="0"/>
              <a:t>a nonstationary and nonlinear signal. They used </a:t>
            </a:r>
            <a:r>
              <a:rPr lang="en-US" dirty="0" smtClean="0"/>
              <a:t>the strength </a:t>
            </a:r>
            <a:r>
              <a:rPr lang="en-US" dirty="0"/>
              <a:t>of the signal to determine if the testers were in the </a:t>
            </a:r>
            <a:r>
              <a:rPr lang="en-US" dirty="0" smtClean="0"/>
              <a:t>yawning state</a:t>
            </a:r>
            <a:r>
              <a:rPr lang="en-US" dirty="0"/>
              <a:t>.</a:t>
            </a:r>
          </a:p>
          <a:p>
            <a:r>
              <a:rPr lang="en-US" dirty="0"/>
              <a:t>Advantages: Robustness of the detection algorithm to various </a:t>
            </a:r>
            <a:r>
              <a:rPr lang="en-US" dirty="0" smtClean="0"/>
              <a:t>environments and improved accuracy.</a:t>
            </a:r>
            <a:endParaRPr lang="en-US" dirty="0"/>
          </a:p>
          <a:p>
            <a:pPr lvl="1"/>
            <a:r>
              <a:rPr lang="en-US" dirty="0"/>
              <a:t>Limitations: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 smtClean="0"/>
              <a:t>Not </a:t>
            </a:r>
            <a:r>
              <a:rPr lang="en-US" dirty="0"/>
              <a:t>robust to various light conditions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calculation of threshold is sensitive to external factors and the anti-noise capability is poor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camera jitter may result in missed or false detection.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332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 startAt="3"/>
            </a:pPr>
            <a:r>
              <a:rPr lang="en-US" sz="1500" b="1" dirty="0"/>
              <a:t>Deep Learning-Based </a:t>
            </a:r>
            <a:r>
              <a:rPr lang="en-US" sz="1500" b="1" dirty="0" smtClean="0"/>
              <a:t>Methods</a:t>
            </a:r>
            <a:r>
              <a:rPr lang="en-US" sz="1500" b="1" dirty="0"/>
              <a:t> </a:t>
            </a:r>
            <a:r>
              <a:rPr lang="en-US" sz="1500" b="1" dirty="0" smtClean="0"/>
              <a:t>–</a:t>
            </a:r>
            <a:r>
              <a:rPr lang="en-US" sz="1600" dirty="0" smtClean="0"/>
              <a:t> Uses 2D convolutional network </a:t>
            </a:r>
            <a:r>
              <a:rPr lang="en-US" sz="1600" dirty="0"/>
              <a:t>to extract facial expression features for </a:t>
            </a:r>
            <a:r>
              <a:rPr lang="en-US" sz="1600" dirty="0" smtClean="0"/>
              <a:t>classification and </a:t>
            </a:r>
            <a:r>
              <a:rPr lang="en-US" sz="1600" dirty="0"/>
              <a:t>inputted a face image directly into the network</a:t>
            </a:r>
            <a:r>
              <a:rPr lang="en-US" sz="1600" dirty="0" smtClean="0"/>
              <a:t>.</a:t>
            </a:r>
          </a:p>
          <a:p>
            <a:pPr marL="0" indent="0">
              <a:buNone/>
            </a:pPr>
            <a:r>
              <a:rPr lang="en-US" sz="1600" b="1" dirty="0" smtClean="0"/>
              <a:t>Advantage: </a:t>
            </a:r>
            <a:r>
              <a:rPr lang="en-US" sz="1600" dirty="0" smtClean="0"/>
              <a:t>Improved classification accuracy</a:t>
            </a:r>
          </a:p>
          <a:p>
            <a:r>
              <a:rPr lang="en-US" sz="1600" b="1" dirty="0" smtClean="0"/>
              <a:t>Limitation:</a:t>
            </a:r>
            <a:r>
              <a:rPr lang="en-US" sz="1600" dirty="0"/>
              <a:t> Single static </a:t>
            </a:r>
            <a:r>
              <a:rPr lang="en-US" sz="1600" dirty="0" smtClean="0"/>
              <a:t>image-based deep </a:t>
            </a:r>
            <a:r>
              <a:rPr lang="en-US" sz="1600" dirty="0"/>
              <a:t>learning methods perform efficiently in classification </a:t>
            </a:r>
            <a:r>
              <a:rPr lang="en-US" sz="1600" dirty="0" smtClean="0"/>
              <a:t>but have </a:t>
            </a:r>
            <a:r>
              <a:rPr lang="en-US" sz="1600" dirty="0"/>
              <a:t>poor robustness and reliability compared with </a:t>
            </a:r>
            <a:r>
              <a:rPr lang="en-US" sz="1600" dirty="0" smtClean="0"/>
              <a:t>traditional methods.</a:t>
            </a:r>
          </a:p>
          <a:p>
            <a:r>
              <a:rPr lang="en-US" sz="1600" dirty="0" smtClean="0"/>
              <a:t>Also yawning is a continuous action, </a:t>
            </a:r>
            <a:r>
              <a:rPr lang="en-US" sz="1600" dirty="0"/>
              <a:t>single static images for classification</a:t>
            </a:r>
          </a:p>
          <a:p>
            <a:r>
              <a:rPr lang="en-US" sz="1600" dirty="0"/>
              <a:t>loses important temporal information.</a:t>
            </a:r>
            <a:endParaRPr lang="en-US" sz="15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29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</a:t>
            </a:r>
            <a:r>
              <a:rPr lang="en-US" dirty="0" smtClean="0"/>
              <a:t>progressive approach </a:t>
            </a:r>
            <a:r>
              <a:rPr lang="en-US" dirty="0"/>
              <a:t>to yawning detection based on video is </a:t>
            </a:r>
            <a:r>
              <a:rPr lang="en-US" dirty="0" smtClean="0"/>
              <a:t>proposed in this paper  to solve </a:t>
            </a:r>
            <a:r>
              <a:rPr lang="en-US" dirty="0"/>
              <a:t>this </a:t>
            </a:r>
            <a:r>
              <a:rPr lang="en-US" dirty="0" smtClean="0"/>
              <a:t>problem single static images.</a:t>
            </a:r>
          </a:p>
          <a:p>
            <a:r>
              <a:rPr lang="en-US" dirty="0" smtClean="0"/>
              <a:t>The proposed model shows improved computation and reduced false positives.</a:t>
            </a:r>
          </a:p>
          <a:p>
            <a:r>
              <a:rPr lang="en-US" dirty="0" smtClean="0"/>
              <a:t>In order to avoid a fatal accident, yawning has to be recognized in real time and model should be simple and efficient in observing subtle </a:t>
            </a:r>
            <a:r>
              <a:rPr lang="en-US" dirty="0" smtClean="0"/>
              <a:t>facial actions.</a:t>
            </a:r>
          </a:p>
          <a:p>
            <a:r>
              <a:rPr lang="en-US" dirty="0"/>
              <a:t>Subtle </a:t>
            </a:r>
            <a:r>
              <a:rPr lang="en-US" dirty="0" smtClean="0"/>
              <a:t>facial actions are </a:t>
            </a:r>
            <a:r>
              <a:rPr lang="en-US" dirty="0"/>
              <a:t>characterized by a small variation in action </a:t>
            </a:r>
            <a:r>
              <a:rPr lang="en-US" dirty="0" smtClean="0"/>
              <a:t>between contiguous </a:t>
            </a:r>
            <a:r>
              <a:rPr lang="en-US" dirty="0"/>
              <a:t>frames compared with body </a:t>
            </a:r>
            <a:r>
              <a:rPr lang="en-US" dirty="0" smtClean="0"/>
              <a:t>actions.</a:t>
            </a:r>
            <a:endParaRPr lang="en-US" dirty="0" smtClean="0"/>
          </a:p>
          <a:p>
            <a:r>
              <a:rPr lang="en-US" dirty="0" smtClean="0"/>
              <a:t>The proposed </a:t>
            </a:r>
            <a:r>
              <a:rPr lang="en-US" dirty="0"/>
              <a:t>method is divided into three main </a:t>
            </a:r>
            <a:r>
              <a:rPr lang="en-US" dirty="0" smtClean="0"/>
              <a:t>parts: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D</a:t>
            </a:r>
            <a:r>
              <a:rPr lang="en-US" dirty="0" smtClean="0"/>
              <a:t>ata-preprocessing module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Key frame </a:t>
            </a:r>
            <a:r>
              <a:rPr lang="en-US" dirty="0"/>
              <a:t>selection </a:t>
            </a:r>
            <a:r>
              <a:rPr lang="en-US" dirty="0" smtClean="0"/>
              <a:t>module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</a:t>
            </a:r>
            <a:r>
              <a:rPr lang="en-US" dirty="0" smtClean="0"/>
              <a:t>ubtle </a:t>
            </a:r>
            <a:r>
              <a:rPr lang="en-US" dirty="0"/>
              <a:t>facial </a:t>
            </a:r>
            <a:r>
              <a:rPr lang="en-US" dirty="0" smtClean="0"/>
              <a:t>action classification </a:t>
            </a:r>
            <a:r>
              <a:rPr lang="en-US" dirty="0"/>
              <a:t>module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20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2082"/>
            <a:ext cx="10420865" cy="594297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931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part is further divided into:</a:t>
            </a:r>
          </a:p>
          <a:p>
            <a:pPr lvl="1"/>
            <a:r>
              <a:rPr lang="en-US" dirty="0"/>
              <a:t>face detection and </a:t>
            </a:r>
            <a:r>
              <a:rPr lang="en-US" dirty="0" smtClean="0"/>
              <a:t>segmentation</a:t>
            </a:r>
          </a:p>
          <a:p>
            <a:pPr lvl="1"/>
            <a:r>
              <a:rPr lang="en-US" dirty="0"/>
              <a:t>image size </a:t>
            </a:r>
            <a:r>
              <a:rPr lang="en-US" dirty="0" smtClean="0"/>
              <a:t>normalization and de-noising</a:t>
            </a:r>
          </a:p>
          <a:p>
            <a:r>
              <a:rPr lang="en-US" dirty="0"/>
              <a:t>The Viola–Jones algorithm is used to detect and segment </a:t>
            </a:r>
            <a:r>
              <a:rPr lang="en-US" dirty="0" smtClean="0"/>
              <a:t>the face </a:t>
            </a:r>
            <a:r>
              <a:rPr lang="en-US" dirty="0"/>
              <a:t>area to reduce the influence of background appearance information</a:t>
            </a:r>
            <a:r>
              <a:rPr lang="en-US" dirty="0" smtClean="0"/>
              <a:t>.</a:t>
            </a:r>
          </a:p>
          <a:p>
            <a:r>
              <a:rPr lang="en-US" dirty="0"/>
              <a:t>The size of the consecutive frames should be </a:t>
            </a:r>
            <a:r>
              <a:rPr lang="en-US" dirty="0" smtClean="0"/>
              <a:t>uniform after segmentation</a:t>
            </a:r>
          </a:p>
          <a:p>
            <a:r>
              <a:rPr lang="en-US" dirty="0"/>
              <a:t>The uniformed consecutive frames </a:t>
            </a:r>
            <a:r>
              <a:rPr lang="en-US" dirty="0" smtClean="0"/>
              <a:t>are then de-noised </a:t>
            </a:r>
            <a:r>
              <a:rPr lang="en-US" dirty="0"/>
              <a:t>via a fast median filtering </a:t>
            </a:r>
            <a:r>
              <a:rPr lang="en-US" dirty="0" smtClean="0"/>
              <a:t>algorithm(MAF).</a:t>
            </a:r>
          </a:p>
          <a:p>
            <a:r>
              <a:rPr lang="en-US" dirty="0"/>
              <a:t>The processed frames are finally inputted to </a:t>
            </a:r>
            <a:r>
              <a:rPr lang="en-US" dirty="0" smtClean="0"/>
              <a:t>the next </a:t>
            </a:r>
            <a:r>
              <a:rPr lang="en-US" dirty="0"/>
              <a:t>part.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7377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1536</TotalTime>
  <Words>2968</Words>
  <Application>Microsoft Office PowerPoint</Application>
  <PresentationFormat>Widescreen</PresentationFormat>
  <Paragraphs>295</Paragraphs>
  <Slides>42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Arial</vt:lpstr>
      <vt:lpstr>Bookman Old Style</vt:lpstr>
      <vt:lpstr>Calibri</vt:lpstr>
      <vt:lpstr>Century Gothic</vt:lpstr>
      <vt:lpstr>Segoe UI Symbol</vt:lpstr>
      <vt:lpstr>Wingdings</vt:lpstr>
      <vt:lpstr>Wingdings 3</vt:lpstr>
      <vt:lpstr>Ion Boardroom</vt:lpstr>
      <vt:lpstr>CS634 Data Mining  Final Term Paper Proposal</vt:lpstr>
      <vt:lpstr>Introduction</vt:lpstr>
      <vt:lpstr>PowerPoint Presentation</vt:lpstr>
      <vt:lpstr>Existing Models</vt:lpstr>
      <vt:lpstr>PowerPoint Presentation</vt:lpstr>
      <vt:lpstr>PowerPoint Presentation</vt:lpstr>
      <vt:lpstr>Proposed Model</vt:lpstr>
      <vt:lpstr>PowerPoint Presentation</vt:lpstr>
      <vt:lpstr>Data Preprocessing</vt:lpstr>
      <vt:lpstr>Key Frame Selection Algorithm</vt:lpstr>
      <vt:lpstr>Proposed Key frame Selection Algorithm</vt:lpstr>
      <vt:lpstr>PowerPoint Presentation</vt:lpstr>
      <vt:lpstr>PowerPoint Presentation</vt:lpstr>
      <vt:lpstr>PowerPoint Presentation</vt:lpstr>
      <vt:lpstr>PowerPoint Presentation</vt:lpstr>
      <vt:lpstr>3D convolution Network</vt:lpstr>
      <vt:lpstr>Subtle action Recognition Network</vt:lpstr>
      <vt:lpstr>3D LTS Model</vt:lpstr>
      <vt:lpstr>PowerPoint Presentation</vt:lpstr>
      <vt:lpstr>Kernel value selection</vt:lpstr>
      <vt:lpstr>PowerPoint Presentation</vt:lpstr>
      <vt:lpstr>Architecture continuation</vt:lpstr>
      <vt:lpstr>Short-term spatiotemporal feature extraction using LTS</vt:lpstr>
      <vt:lpstr>PowerPoint Presentation</vt:lpstr>
      <vt:lpstr>Long-term sequence features using  Bidirectional LSTM </vt:lpstr>
      <vt:lpstr>What is LSTM?</vt:lpstr>
      <vt:lpstr>What is bidirectional LSTM</vt:lpstr>
      <vt:lpstr>Example:  Bidirectional LSTM</vt:lpstr>
      <vt:lpstr>PowerPoint Presentation</vt:lpstr>
      <vt:lpstr>More about Bidirectional LSTM Cell</vt:lpstr>
      <vt:lpstr>PowerPoint Presentation</vt:lpstr>
      <vt:lpstr>PowerPoint Presentation</vt:lpstr>
      <vt:lpstr>Experiments – Caffe deep learning</vt:lpstr>
      <vt:lpstr>PowerPoint Presentation</vt:lpstr>
      <vt:lpstr>Datasets</vt:lpstr>
      <vt:lpstr>PowerPoint Presentation</vt:lpstr>
      <vt:lpstr>PowerPoint Presentation</vt:lpstr>
      <vt:lpstr>PowerPoint Presentation</vt:lpstr>
      <vt:lpstr>Conclusion</vt:lpstr>
      <vt:lpstr>Future Enhancement</vt:lpstr>
      <vt:lpstr>References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Karthik Venugopal</dc:creator>
  <cp:lastModifiedBy>Karthik Venugopal</cp:lastModifiedBy>
  <cp:revision>75</cp:revision>
  <dcterms:created xsi:type="dcterms:W3CDTF">2021-04-01T04:11:24Z</dcterms:created>
  <dcterms:modified xsi:type="dcterms:W3CDTF">2021-04-03T04:28:09Z</dcterms:modified>
</cp:coreProperties>
</file>